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2" r:id="rId4"/>
    <p:sldId id="263" r:id="rId5"/>
    <p:sldId id="264" r:id="rId6"/>
    <p:sldId id="268" r:id="rId7"/>
    <p:sldId id="284" r:id="rId8"/>
    <p:sldId id="285" r:id="rId9"/>
    <p:sldId id="271" r:id="rId10"/>
    <p:sldId id="272" r:id="rId11"/>
    <p:sldId id="283" r:id="rId12"/>
    <p:sldId id="287" r:id="rId13"/>
    <p:sldId id="286" r:id="rId14"/>
    <p:sldId id="288" r:id="rId15"/>
    <p:sldId id="289" r:id="rId16"/>
    <p:sldId id="290" r:id="rId17"/>
    <p:sldId id="29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E4FDA9-1734-482D-A2F0-EB5DD85B2A02}" v="2" dt="2024-08-20T08:18:54.2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5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9E12-3DA8-452C-BB16-0C8B319C10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20/08/2024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9523-9CD9-49B8-8ABA-5CA2D2622E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00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9E12-3DA8-452C-BB16-0C8B319C10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20/08/2024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9523-9CD9-49B8-8ABA-5CA2D2622E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8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9E12-3DA8-452C-BB16-0C8B319C10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20/08/2024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9523-9CD9-49B8-8ABA-5CA2D2622E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7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9E12-3DA8-452C-BB16-0C8B319C10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20/08/2024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9523-9CD9-49B8-8ABA-5CA2D2622E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54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9E12-3DA8-452C-BB16-0C8B319C10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20/08/2024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9523-9CD9-49B8-8ABA-5CA2D2622E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61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9E12-3DA8-452C-BB16-0C8B319C10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20/08/2024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9523-9CD9-49B8-8ABA-5CA2D2622E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46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9E12-3DA8-452C-BB16-0C8B319C10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20/08/2024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9523-9CD9-49B8-8ABA-5CA2D2622E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8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9E12-3DA8-452C-BB16-0C8B319C10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20/08/2024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9523-9CD9-49B8-8ABA-5CA2D2622E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9E12-3DA8-452C-BB16-0C8B319C10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20/08/2024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9523-9CD9-49B8-8ABA-5CA2D2622E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41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9E12-3DA8-452C-BB16-0C8B319C10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20/08/2024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9523-9CD9-49B8-8ABA-5CA2D2622E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37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9E12-3DA8-452C-BB16-0C8B319C10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20/08/2024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9523-9CD9-49B8-8ABA-5CA2D2622E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11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09E12-3DA8-452C-BB16-0C8B319C10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20/08/2024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39523-9CD9-49B8-8ABA-5CA2D2622E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18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mailto:ben.payne@naturalengland.org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6796"/>
            <a:ext cx="10515600" cy="1325563"/>
          </a:xfrm>
        </p:spPr>
        <p:txBody>
          <a:bodyPr>
            <a:normAutofit/>
          </a:bodyPr>
          <a:lstStyle/>
          <a:p>
            <a:r>
              <a:rPr lang="en-GB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 Crested Newts (GCN) </a:t>
            </a:r>
            <a:br>
              <a:rPr lang="en-GB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District Licensing Project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199280"/>
            <a:ext cx="811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Dr Benjamin Payne (</a:t>
            </a:r>
            <a:r>
              <a:rPr lang="en-GB" dirty="0">
                <a:solidFill>
                  <a:prstClr val="black"/>
                </a:solidFill>
                <a:hlinkClick r:id="rId2"/>
              </a:rPr>
              <a:t>Ben.Payne@naturalengland.org.uk</a:t>
            </a:r>
            <a:r>
              <a:rPr lang="en-GB" dirty="0">
                <a:solidFill>
                  <a:prstClr val="black"/>
                </a:solidFill>
              </a:rPr>
              <a:t>) @</a:t>
            </a:r>
            <a:r>
              <a:rPr lang="en-GB" dirty="0" err="1">
                <a:solidFill>
                  <a:prstClr val="black"/>
                </a:solidFill>
              </a:rPr>
              <a:t>benlukepayne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4409" y="5978020"/>
            <a:ext cx="867591" cy="867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6598" y="1539172"/>
            <a:ext cx="6690814" cy="446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57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55" y="110415"/>
            <a:ext cx="10515600" cy="827840"/>
          </a:xfrm>
        </p:spPr>
        <p:txBody>
          <a:bodyPr>
            <a:normAutofit/>
          </a:bodyPr>
          <a:lstStyle/>
          <a:p>
            <a:r>
              <a:rPr lang="en-GB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Opportunity Areas (SOAs)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323555" y="5519894"/>
            <a:ext cx="113479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322" y="938255"/>
            <a:ext cx="72356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Key areas for GCN conservation actions: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b="1" dirty="0">
                <a:solidFill>
                  <a:prstClr val="black"/>
                </a:solidFill>
              </a:rPr>
              <a:t>Input variables: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Model prediction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Pond density (no. within 250m)</a:t>
            </a:r>
          </a:p>
          <a:p>
            <a:pPr lvl="2"/>
            <a:r>
              <a:rPr lang="en-GB" dirty="0">
                <a:solidFill>
                  <a:prstClr val="black"/>
                </a:solidFill>
              </a:rPr>
              <a:t>Ideal range: 2-7 ponds (+50m)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r>
              <a:rPr lang="en-GB" b="1" dirty="0">
                <a:solidFill>
                  <a:prstClr val="black"/>
                </a:solidFill>
              </a:rPr>
              <a:t>Habitat features:		Score: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Grassland (+250m) 	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Woodland (+250m)	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Rivers (100-1000m)	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Arable			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Urban (+400m)		Exclude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b="1" dirty="0">
                <a:solidFill>
                  <a:prstClr val="black"/>
                </a:solidFill>
              </a:rPr>
              <a:t>Exclude: 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Protected areas</a:t>
            </a:r>
            <a:endParaRPr lang="en-GB" altLang="en-US" dirty="0">
              <a:solidFill>
                <a:prstClr val="black"/>
              </a:solidFill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Flood Zones 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Aerodrome safeguarding areas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High/low pond densities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alt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4409" y="5978020"/>
            <a:ext cx="867591" cy="8675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4312" y="836024"/>
            <a:ext cx="7901271" cy="51026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623" b="69481"/>
          <a:stretch/>
        </p:blipFill>
        <p:spPr>
          <a:xfrm>
            <a:off x="11161591" y="4410244"/>
            <a:ext cx="1030409" cy="140744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3953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23555" y="110415"/>
            <a:ext cx="11579276" cy="827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4409" y="5978020"/>
            <a:ext cx="867591" cy="8675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9638" y="1257308"/>
            <a:ext cx="5427140" cy="362516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8928" y="6382871"/>
            <a:ext cx="10686296" cy="355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Thanks to Lila Buckingham (GI Analyst: GCN; Natural England) for the Risk Zone, SOA slides</a:t>
            </a:r>
          </a:p>
          <a:p>
            <a:endParaRPr lang="en-GB" i="1" dirty="0">
              <a:solidFill>
                <a:srgbClr val="44546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111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23555" y="110415"/>
            <a:ext cx="11579276" cy="827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Slides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4409" y="5978020"/>
            <a:ext cx="867591" cy="86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18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180" y="921713"/>
            <a:ext cx="8699432" cy="580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55" y="110414"/>
            <a:ext cx="10515600" cy="1325563"/>
          </a:xfrm>
        </p:spPr>
        <p:txBody>
          <a:bodyPr>
            <a:normAutofit/>
          </a:bodyPr>
          <a:lstStyle/>
          <a:p>
            <a:r>
              <a:rPr lang="en-GB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Resistance</a:t>
            </a:r>
            <a:br>
              <a:rPr lang="en-GB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4409" y="5978020"/>
            <a:ext cx="867591" cy="86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4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55" y="95596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1: Variable importance of each of the models contributing to the ensemble model</a:t>
            </a:r>
            <a:br>
              <a:rPr lang="en-GB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04972" y="2884668"/>
            <a:ext cx="1074771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GAM   FDA   GLM    RF   CTA   ANN  MARS   GBM</a:t>
            </a:r>
          </a:p>
          <a:p>
            <a:r>
              <a:rPr lang="en-GB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Pond density   0.585 0.809 0.742 0.778 0.828 0.902 0.637 0.689</a:t>
            </a:r>
          </a:p>
          <a:p>
            <a:r>
              <a:rPr lang="en-GB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UIgrass</a:t>
            </a:r>
            <a:r>
              <a:rPr lang="en-GB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GB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   0.040 0.015 0.013 0.058 0.089 0.196 0.041 0.037</a:t>
            </a:r>
          </a:p>
          <a:p>
            <a:r>
              <a:rPr lang="en-GB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Arable </a:t>
            </a:r>
            <a:r>
              <a:rPr lang="en-GB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GB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    0.075 0.019 0.048 0.049 0.043 0.207 0.026 0.041</a:t>
            </a:r>
          </a:p>
          <a:p>
            <a:r>
              <a:rPr lang="en-GB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Deciduous </a:t>
            </a:r>
            <a:r>
              <a:rPr lang="en-GB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GB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0.101 0.051 0.010 0.019 0.055 0.096 0.084 0.045</a:t>
            </a:r>
          </a:p>
          <a:p>
            <a:r>
              <a:rPr lang="en-GB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River </a:t>
            </a:r>
            <a:r>
              <a:rPr lang="en-GB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GB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0.207 0.070 0.079 0.099 0.249 0.164 0.164 0.194</a:t>
            </a:r>
          </a:p>
          <a:p>
            <a:endParaRPr lang="en-GB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800" dirty="0">
                <a:cs typeface="Courier New" panose="02070309020205020404" pitchFamily="49" charset="0"/>
              </a:rPr>
              <a:t>Caution: these values are specific to the model (GAM or FDA, etc.)  They can’t be compared across models but give an indication of general importance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4409" y="5978020"/>
            <a:ext cx="867591" cy="86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36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55" y="95596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i="1" dirty="0"/>
              <a:t>Model performance measured by Receiver Operating Characteristic (ROC) and True Skill Statistic (TSS) measured as 0-1.  </a:t>
            </a:r>
            <a:br>
              <a:rPr lang="en-GB" i="1" dirty="0"/>
            </a:br>
            <a:br>
              <a:rPr lang="en-GB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96740" y="2833280"/>
            <a:ext cx="107477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GAM   FDA   GLM   RF    CTA   ANN   MARS	 Ensemble</a:t>
            </a:r>
          </a:p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ROC 0.898 0.882 0.865 0.929 0.890 0.888 0.893	 0.915</a:t>
            </a:r>
          </a:p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TSS 0.679 0.629 0.599 0.707 0.701 0.699 0.670	 0.728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804" y="4913090"/>
            <a:ext cx="113646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ROC values &gt; 0.9 are considered “high usefulness”, &gt;0.8 are “useful” (Huntley et al, 2004).  </a:t>
            </a:r>
          </a:p>
          <a:p>
            <a:r>
              <a:rPr lang="en-GB" sz="2400" dirty="0"/>
              <a:t>TSS scores above &gt;0.6 are good (</a:t>
            </a:r>
            <a:r>
              <a:rPr lang="en-GB" sz="2400" dirty="0" err="1"/>
              <a:t>Hodd</a:t>
            </a:r>
            <a:r>
              <a:rPr lang="en-GB" sz="2400" dirty="0"/>
              <a:t> et al, 2014)</a:t>
            </a:r>
          </a:p>
          <a:p>
            <a:endParaRPr lang="en-GB" sz="2400" i="1" dirty="0"/>
          </a:p>
          <a:p>
            <a:r>
              <a:rPr lang="en-GB" sz="2400" i="1" dirty="0"/>
              <a:t>Note: ROC values are also known as the AUC values (Area Under the </a:t>
            </a:r>
            <a:r>
              <a:rPr lang="en-GB" sz="1600" i="1" dirty="0"/>
              <a:t>ROC</a:t>
            </a:r>
            <a:r>
              <a:rPr lang="en-GB" sz="2400" i="1" dirty="0"/>
              <a:t> Curve)</a:t>
            </a:r>
            <a:endParaRPr lang="en-GB" sz="2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4409" y="5978020"/>
            <a:ext cx="867591" cy="86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29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55" y="95596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i="1" dirty="0"/>
              <a:t>Sensitivity and specificity  </a:t>
            </a:r>
            <a:br>
              <a:rPr lang="en-GB" i="1" dirty="0"/>
            </a:br>
            <a:br>
              <a:rPr lang="en-GB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44983" y="1987405"/>
            <a:ext cx="98727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The models are trained using 70% of the data and evaluated using the remaining 30%</a:t>
            </a:r>
          </a:p>
          <a:p>
            <a:endParaRPr lang="en-GB" sz="2800" dirty="0"/>
          </a:p>
          <a:p>
            <a:r>
              <a:rPr lang="en-GB" sz="2800" dirty="0"/>
              <a:t>Two further measures of a model:</a:t>
            </a:r>
          </a:p>
          <a:p>
            <a:endParaRPr lang="en-GB" sz="2800" dirty="0"/>
          </a:p>
          <a:p>
            <a:r>
              <a:rPr lang="en-GB" sz="2800" dirty="0"/>
              <a:t>Sensitivity = true positive rate (i.e. % presence correctly predicted)</a:t>
            </a:r>
          </a:p>
          <a:p>
            <a:r>
              <a:rPr lang="en-GB" sz="2800" dirty="0"/>
              <a:t>Ensemble model = 92.4%</a:t>
            </a:r>
          </a:p>
          <a:p>
            <a:endParaRPr lang="en-GB" sz="2800" dirty="0"/>
          </a:p>
          <a:p>
            <a:r>
              <a:rPr lang="en-GB" sz="2800" dirty="0"/>
              <a:t>Specificity = true negative rate (i.e. % absences correctly predicted)</a:t>
            </a:r>
          </a:p>
          <a:p>
            <a:r>
              <a:rPr lang="en-GB" sz="2800" dirty="0"/>
              <a:t>Ensemble model = 80.4%</a:t>
            </a:r>
          </a:p>
          <a:p>
            <a:endParaRPr lang="en-GB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4409" y="5978020"/>
            <a:ext cx="867591" cy="86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5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55" y="110414"/>
            <a:ext cx="10515600" cy="1325563"/>
          </a:xfrm>
        </p:spPr>
        <p:txBody>
          <a:bodyPr>
            <a:normAutofit/>
          </a:bodyPr>
          <a:lstStyle/>
          <a:p>
            <a:r>
              <a:rPr lang="en-GB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Predictions</a:t>
            </a:r>
            <a:br>
              <a:rPr lang="en-GB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800" y="658800"/>
            <a:ext cx="8780949" cy="619919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 rot="2700000">
            <a:off x="11271700" y="4304082"/>
            <a:ext cx="457579" cy="11425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Maxent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2700000">
            <a:off x="11271701" y="3738355"/>
            <a:ext cx="457579" cy="114253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en-GB" dirty="0"/>
              <a:t>GLM</a:t>
            </a:r>
          </a:p>
        </p:txBody>
      </p:sp>
      <p:sp>
        <p:nvSpPr>
          <p:cNvPr id="23" name="Rectangle 22"/>
          <p:cNvSpPr/>
          <p:nvPr/>
        </p:nvSpPr>
        <p:spPr>
          <a:xfrm rot="2700000">
            <a:off x="11271702" y="3229574"/>
            <a:ext cx="457579" cy="114253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en-GB" dirty="0"/>
              <a:t>GAM</a:t>
            </a:r>
          </a:p>
        </p:txBody>
      </p:sp>
      <p:sp>
        <p:nvSpPr>
          <p:cNvPr id="24" name="Rectangle 23"/>
          <p:cNvSpPr/>
          <p:nvPr/>
        </p:nvSpPr>
        <p:spPr>
          <a:xfrm rot="2700000">
            <a:off x="11271700" y="2720792"/>
            <a:ext cx="457579" cy="1142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en-GB" dirty="0"/>
              <a:t>FDA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11271702" y="2190909"/>
            <a:ext cx="457579" cy="114253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en-GB" dirty="0"/>
              <a:t>CTA</a:t>
            </a:r>
          </a:p>
        </p:txBody>
      </p:sp>
      <p:sp>
        <p:nvSpPr>
          <p:cNvPr id="26" name="Rectangle 25"/>
          <p:cNvSpPr/>
          <p:nvPr/>
        </p:nvSpPr>
        <p:spPr>
          <a:xfrm rot="2700000">
            <a:off x="11271700" y="1682127"/>
            <a:ext cx="457579" cy="11425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en-GB" dirty="0"/>
              <a:t>MARS</a:t>
            </a:r>
          </a:p>
        </p:txBody>
      </p:sp>
      <p:sp>
        <p:nvSpPr>
          <p:cNvPr id="27" name="Rectangle 26"/>
          <p:cNvSpPr/>
          <p:nvPr/>
        </p:nvSpPr>
        <p:spPr>
          <a:xfrm rot="2700000">
            <a:off x="11271701" y="1119419"/>
            <a:ext cx="457579" cy="11425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en-GB" dirty="0"/>
              <a:t>ANN</a:t>
            </a:r>
          </a:p>
        </p:txBody>
      </p:sp>
      <p:sp>
        <p:nvSpPr>
          <p:cNvPr id="28" name="Rectangle 27"/>
          <p:cNvSpPr/>
          <p:nvPr/>
        </p:nvSpPr>
        <p:spPr>
          <a:xfrm rot="2700000">
            <a:off x="11271701" y="610636"/>
            <a:ext cx="457579" cy="1142537"/>
          </a:xfrm>
          <a:prstGeom prst="rect">
            <a:avLst/>
          </a:prstGeom>
          <a:solidFill>
            <a:srgbClr val="F23E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en-GB" dirty="0"/>
              <a:t>RF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1168606" y="172265"/>
            <a:ext cx="457579" cy="114253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en-GB" dirty="0"/>
              <a:t>GBM</a:t>
            </a:r>
          </a:p>
        </p:txBody>
      </p:sp>
    </p:spTree>
    <p:extLst>
      <p:ext uri="{BB962C8B-B14F-4D97-AF65-F5344CB8AC3E}">
        <p14:creationId xmlns:p14="http://schemas.microsoft.com/office/powerpoint/2010/main" val="1754782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GB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GCN District Licensing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9976"/>
            <a:ext cx="10515600" cy="55096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What is district licensing?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GCN are a protected therefore development licenses are required</a:t>
            </a:r>
          </a:p>
          <a:p>
            <a:pPr lvl="1"/>
            <a:r>
              <a:rPr lang="en-GB" dirty="0"/>
              <a:t>Current site-based mitigation is not working, expensive, and causes delays</a:t>
            </a:r>
          </a:p>
          <a:p>
            <a:pPr lvl="1"/>
            <a:r>
              <a:rPr lang="en-GB" dirty="0"/>
              <a:t>GCN are in decline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District licensing is a tariff based system: </a:t>
            </a:r>
          </a:p>
          <a:p>
            <a:pPr marL="914400" lvl="2" indent="0">
              <a:buNone/>
            </a:pPr>
            <a:r>
              <a:rPr lang="en-GB" sz="2400" dirty="0"/>
              <a:t>Developers pay according to modelled damage inflicted on GCN</a:t>
            </a:r>
          </a:p>
          <a:p>
            <a:pPr marL="914400" lvl="2" indent="0">
              <a:buNone/>
            </a:pPr>
            <a:r>
              <a:rPr lang="en-GB" sz="2400" dirty="0"/>
              <a:t>Funds pay for conservation best suited to GCN across the </a:t>
            </a:r>
          </a:p>
          <a:p>
            <a:pPr marL="914400" lvl="2" indent="0">
              <a:buNone/>
            </a:pPr>
            <a:r>
              <a:rPr lang="en-GB" sz="2400" dirty="0"/>
              <a:t>district/county</a:t>
            </a:r>
          </a:p>
          <a:p>
            <a:pPr lvl="1"/>
            <a:r>
              <a:rPr lang="en-GB" dirty="0"/>
              <a:t>Move from site-based mitigation to landscape-scale </a:t>
            </a:r>
            <a:r>
              <a:rPr lang="en-GB"/>
              <a:t>habitat creation!</a:t>
            </a:r>
            <a:endParaRPr lang="en-GB" dirty="0"/>
          </a:p>
          <a:p>
            <a:pPr marL="0" indent="0" algn="ctr">
              <a:buNone/>
            </a:pPr>
            <a:endParaRPr lang="en-GB" sz="3000" dirty="0"/>
          </a:p>
          <a:p>
            <a:pPr marL="0" indent="0" algn="ctr">
              <a:buNone/>
            </a:pPr>
            <a:r>
              <a:rPr lang="en-GB" sz="3000" dirty="0"/>
              <a:t>All based on predictive models </a:t>
            </a:r>
          </a:p>
          <a:p>
            <a:pPr marL="0" indent="0" algn="ctr">
              <a:buNone/>
            </a:pPr>
            <a:r>
              <a:rPr lang="en-GB" sz="3000" dirty="0"/>
              <a:t>that are the core of licensing and conservation 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4409" y="5978020"/>
            <a:ext cx="867591" cy="867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7965" y="0"/>
            <a:ext cx="2264035" cy="1510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3446" y="3334081"/>
            <a:ext cx="1833072" cy="245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0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5855" y="1790659"/>
            <a:ext cx="7463596" cy="497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5854" y="1793116"/>
            <a:ext cx="7461753" cy="49775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4409" y="5978020"/>
            <a:ext cx="867591" cy="867591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808809" y="2331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GCN species distribution models</a:t>
            </a:r>
          </a:p>
          <a:p>
            <a:r>
              <a:rPr lang="en-GB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predictor variables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5854" y="1785746"/>
            <a:ext cx="7461753" cy="49775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5856" y="1791887"/>
            <a:ext cx="7463596" cy="4978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0009" y="1009640"/>
            <a:ext cx="30099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Distance/density of habitat:</a:t>
            </a:r>
          </a:p>
          <a:p>
            <a:pPr lvl="1"/>
            <a:r>
              <a:rPr lang="en-GB" dirty="0"/>
              <a:t>Grassland</a:t>
            </a:r>
          </a:p>
          <a:p>
            <a:pPr lvl="1"/>
            <a:r>
              <a:rPr lang="en-GB" dirty="0"/>
              <a:t>Arable</a:t>
            </a:r>
          </a:p>
          <a:p>
            <a:pPr lvl="1"/>
            <a:r>
              <a:rPr lang="en-GB" dirty="0"/>
              <a:t>Deciduous</a:t>
            </a:r>
          </a:p>
          <a:p>
            <a:pPr lvl="1"/>
            <a:r>
              <a:rPr lang="en-GB" dirty="0"/>
              <a:t>Coniferous</a:t>
            </a:r>
          </a:p>
          <a:p>
            <a:pPr lvl="1"/>
            <a:r>
              <a:rPr lang="en-GB" dirty="0"/>
              <a:t>Urban</a:t>
            </a:r>
          </a:p>
          <a:p>
            <a:pPr lvl="1"/>
            <a:r>
              <a:rPr lang="en-GB" dirty="0"/>
              <a:t>etc.</a:t>
            </a:r>
          </a:p>
          <a:p>
            <a:r>
              <a:rPr lang="en-GB" dirty="0"/>
              <a:t>Soil properties:</a:t>
            </a:r>
          </a:p>
          <a:p>
            <a:pPr lvl="1"/>
            <a:r>
              <a:rPr lang="en-GB" dirty="0"/>
              <a:t>Phosphorous</a:t>
            </a:r>
          </a:p>
          <a:p>
            <a:pPr lvl="1"/>
            <a:r>
              <a:rPr lang="en-GB" dirty="0"/>
              <a:t>pH</a:t>
            </a:r>
          </a:p>
          <a:p>
            <a:pPr lvl="1"/>
            <a:r>
              <a:rPr lang="en-GB" dirty="0"/>
              <a:t>Type</a:t>
            </a:r>
          </a:p>
          <a:p>
            <a:pPr lvl="1"/>
            <a:r>
              <a:rPr lang="en-GB" dirty="0"/>
              <a:t>etc.</a:t>
            </a:r>
          </a:p>
          <a:p>
            <a:r>
              <a:rPr lang="en-GB" dirty="0"/>
              <a:t>Pond density </a:t>
            </a:r>
          </a:p>
          <a:p>
            <a:r>
              <a:rPr lang="en-GB" dirty="0"/>
              <a:t>Distance from river</a:t>
            </a:r>
          </a:p>
          <a:p>
            <a:r>
              <a:rPr lang="en-GB" dirty="0"/>
              <a:t>Elevation</a:t>
            </a:r>
          </a:p>
          <a:p>
            <a:r>
              <a:rPr lang="en-GB" dirty="0"/>
              <a:t>Aspect</a:t>
            </a:r>
          </a:p>
          <a:p>
            <a:r>
              <a:rPr lang="en-GB" dirty="0"/>
              <a:t>Slope</a:t>
            </a:r>
          </a:p>
          <a:p>
            <a:r>
              <a:rPr lang="en-GB" dirty="0"/>
              <a:t>Climate</a:t>
            </a:r>
          </a:p>
          <a:p>
            <a:r>
              <a:rPr lang="en-GB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8206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214319" y="6374781"/>
            <a:ext cx="2037569" cy="470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Ensemble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33688" y="667602"/>
            <a:ext cx="6187692" cy="6520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Ensemble Species Distribution Model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2700000">
            <a:off x="8486643" y="3936784"/>
            <a:ext cx="1083008" cy="23782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GLM</a:t>
            </a:r>
          </a:p>
        </p:txBody>
      </p:sp>
      <p:sp>
        <p:nvSpPr>
          <p:cNvPr id="23" name="Rectangle 22"/>
          <p:cNvSpPr/>
          <p:nvPr/>
        </p:nvSpPr>
        <p:spPr>
          <a:xfrm rot="2700000">
            <a:off x="8486644" y="3428003"/>
            <a:ext cx="1083008" cy="237825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GAM</a:t>
            </a:r>
          </a:p>
        </p:txBody>
      </p:sp>
      <p:sp>
        <p:nvSpPr>
          <p:cNvPr id="24" name="Rectangle 23"/>
          <p:cNvSpPr/>
          <p:nvPr/>
        </p:nvSpPr>
        <p:spPr>
          <a:xfrm rot="2700000">
            <a:off x="8486642" y="2919221"/>
            <a:ext cx="1083008" cy="2378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FDA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8486644" y="2389338"/>
            <a:ext cx="1083008" cy="23782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CTA</a:t>
            </a:r>
          </a:p>
        </p:txBody>
      </p:sp>
      <p:sp>
        <p:nvSpPr>
          <p:cNvPr id="26" name="Rectangle 25"/>
          <p:cNvSpPr/>
          <p:nvPr/>
        </p:nvSpPr>
        <p:spPr>
          <a:xfrm rot="2700000">
            <a:off x="8486642" y="1880556"/>
            <a:ext cx="1083008" cy="23782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MARS</a:t>
            </a:r>
          </a:p>
        </p:txBody>
      </p:sp>
      <p:sp>
        <p:nvSpPr>
          <p:cNvPr id="27" name="Rectangle 26"/>
          <p:cNvSpPr/>
          <p:nvPr/>
        </p:nvSpPr>
        <p:spPr>
          <a:xfrm rot="2700000">
            <a:off x="8486643" y="1317848"/>
            <a:ext cx="1083008" cy="2378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ANN</a:t>
            </a:r>
          </a:p>
        </p:txBody>
      </p:sp>
      <p:sp>
        <p:nvSpPr>
          <p:cNvPr id="28" name="Rectangle 27"/>
          <p:cNvSpPr/>
          <p:nvPr/>
        </p:nvSpPr>
        <p:spPr>
          <a:xfrm rot="2700000">
            <a:off x="8486643" y="809065"/>
            <a:ext cx="1083008" cy="2378256"/>
          </a:xfrm>
          <a:prstGeom prst="rect">
            <a:avLst/>
          </a:prstGeom>
          <a:solidFill>
            <a:srgbClr val="F23E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RF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8553043" y="145474"/>
            <a:ext cx="1083008" cy="23782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GBM</a:t>
            </a:r>
          </a:p>
        </p:txBody>
      </p:sp>
      <p:sp>
        <p:nvSpPr>
          <p:cNvPr id="30" name="Rectangle 29"/>
          <p:cNvSpPr/>
          <p:nvPr/>
        </p:nvSpPr>
        <p:spPr>
          <a:xfrm rot="2700000">
            <a:off x="8553042" y="-362092"/>
            <a:ext cx="1083008" cy="237825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en-GB" dirty="0" err="1">
                <a:solidFill>
                  <a:prstClr val="white"/>
                </a:solidFill>
              </a:rPr>
              <a:t>Maxent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4409" y="5978020"/>
            <a:ext cx="867591" cy="8675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761" y="2313177"/>
            <a:ext cx="4847662" cy="323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55" y="110414"/>
            <a:ext cx="10515600" cy="1325563"/>
          </a:xfrm>
        </p:spPr>
        <p:txBody>
          <a:bodyPr>
            <a:normAutofit/>
          </a:bodyPr>
          <a:lstStyle/>
          <a:p>
            <a:r>
              <a:rPr lang="en-GB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Predictions</a:t>
            </a:r>
            <a:br>
              <a:rPr lang="en-GB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323555" y="5519894"/>
            <a:ext cx="113479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4409" y="5978020"/>
            <a:ext cx="867591" cy="8675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706" y="921713"/>
            <a:ext cx="8697906" cy="5802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706" y="921713"/>
            <a:ext cx="8697906" cy="580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0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706" y="921713"/>
            <a:ext cx="8699432" cy="580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55" y="110414"/>
            <a:ext cx="10515600" cy="1325563"/>
          </a:xfrm>
        </p:spPr>
        <p:txBody>
          <a:bodyPr>
            <a:normAutofit/>
          </a:bodyPr>
          <a:lstStyle/>
          <a:p>
            <a:r>
              <a:rPr lang="en-GB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Connectivity</a:t>
            </a:r>
            <a:br>
              <a:rPr lang="en-GB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4409" y="5978020"/>
            <a:ext cx="867591" cy="86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5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55" y="110415"/>
            <a:ext cx="10515600" cy="827840"/>
          </a:xfrm>
        </p:spPr>
        <p:txBody>
          <a:bodyPr>
            <a:normAutofit/>
          </a:bodyPr>
          <a:lstStyle/>
          <a:p>
            <a:r>
              <a:rPr lang="en-GB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Zones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323555" y="5519894"/>
            <a:ext cx="113479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322" y="938255"/>
            <a:ext cx="676031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Define cost to developers based on impacts to newts: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Lots of newts present 	</a:t>
            </a:r>
            <a:r>
              <a:rPr lang="en-GB" dirty="0">
                <a:solidFill>
                  <a:prstClr val="black"/>
                </a:solidFill>
                <a:sym typeface="Wingdings" panose="05000000000000000000" pitchFamily="2" charset="2"/>
              </a:rPr>
              <a:t> 	£££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sym typeface="Wingdings" panose="05000000000000000000" pitchFamily="2" charset="2"/>
              </a:rPr>
              <a:t>Few newts present 		 	£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b="1" dirty="0">
                <a:solidFill>
                  <a:prstClr val="black"/>
                </a:solidFill>
              </a:rPr>
              <a:t>Red Zone: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SSSIs (and other protected areas) with GCN as a feature (+500m)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r>
              <a:rPr lang="en-GB" b="1" dirty="0">
                <a:solidFill>
                  <a:prstClr val="black"/>
                </a:solidFill>
              </a:rPr>
              <a:t>Orange Zone: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Top 5% of connectivity (+500m)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b="1" dirty="0">
                <a:solidFill>
                  <a:prstClr val="black"/>
                </a:solidFill>
              </a:rPr>
              <a:t>Yellow Zone: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Predicted GCN distribution (from the model)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GCN presence points that fall outside the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Remaining connectivity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All buffered 250m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b="1" dirty="0">
                <a:solidFill>
                  <a:prstClr val="black"/>
                </a:solidFill>
              </a:rPr>
              <a:t>Green Zone: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Remaining area (GCN not predicted)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1922" y="1575066"/>
            <a:ext cx="3757233" cy="50320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4409" y="5978020"/>
            <a:ext cx="867591" cy="86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7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23555" y="110415"/>
            <a:ext cx="10515600" cy="827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 output: Risk Zones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0458" y="1224230"/>
            <a:ext cx="2341581" cy="2252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4409" y="5978020"/>
            <a:ext cx="867591" cy="86759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66888" y="938255"/>
            <a:ext cx="8405056" cy="5822642"/>
            <a:chOff x="1066888" y="938255"/>
            <a:chExt cx="8405056" cy="582264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6888" y="938255"/>
              <a:ext cx="8405056" cy="558713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226619" y="3975519"/>
              <a:ext cx="123783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2700">
                    <a:solidFill>
                      <a:srgbClr val="44546A">
                        <a:lumMod val="75000"/>
                      </a:srgbClr>
                    </a:solidFill>
                    <a:prstDash val="solid"/>
                  </a:ln>
                  <a:pattFill prst="dkUpDiag">
                    <a:fgClr>
                      <a:srgbClr val="44546A"/>
                    </a:fgClr>
                    <a:bgClr>
                      <a:srgbClr val="44546A">
                        <a:lumMod val="20000"/>
                        <a:lumOff val="80000"/>
                      </a:srgbClr>
                    </a:bgClr>
                  </a:pattFill>
                  <a:effectLst>
                    <a:outerShdw dist="38100" dir="2640000" algn="bl" rotWithShape="0">
                      <a:srgbClr val="44546A">
                        <a:lumMod val="75000"/>
                      </a:srgbClr>
                    </a:outerShdw>
                  </a:effectLst>
                </a:rPr>
                <a:t>£££</a:t>
              </a:r>
              <a:endPara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33912" y="1887316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7030A0"/>
                    </a:outerShdw>
                  </a:effectLst>
                </a:rPr>
                <a:t>£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81355" y="4898849"/>
              <a:ext cx="9317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4472C4"/>
                    </a:outerShdw>
                  </a:effectLst>
                </a:rPr>
                <a:t>X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76585" y="2124915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F23EB6"/>
                    </a:outerShdw>
                  </a:effectLst>
                </a:rPr>
                <a:t>££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5163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55" y="110415"/>
            <a:ext cx="10515600" cy="827840"/>
          </a:xfrm>
        </p:spPr>
        <p:txBody>
          <a:bodyPr>
            <a:normAutofit/>
          </a:bodyPr>
          <a:lstStyle/>
          <a:p>
            <a:r>
              <a:rPr lang="en-GB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Mapping conservation priorities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323555" y="5519894"/>
            <a:ext cx="113479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8959" y="1264738"/>
            <a:ext cx="58696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solidFill>
                <a:prstClr val="black"/>
              </a:solidFill>
            </a:endParaRPr>
          </a:p>
          <a:p>
            <a:endParaRPr lang="en-GB" b="1" dirty="0">
              <a:solidFill>
                <a:prstClr val="black"/>
              </a:solidFill>
            </a:endParaRPr>
          </a:p>
          <a:p>
            <a:endParaRPr lang="en-GB" b="1" dirty="0">
              <a:solidFill>
                <a:prstClr val="black"/>
              </a:solidFill>
            </a:endParaRPr>
          </a:p>
          <a:p>
            <a:endParaRPr lang="en-GB" b="1" dirty="0">
              <a:solidFill>
                <a:prstClr val="black"/>
              </a:solidFill>
            </a:endParaRPr>
          </a:p>
          <a:p>
            <a:endParaRPr lang="en-GB" b="1" dirty="0">
              <a:solidFill>
                <a:prstClr val="black"/>
              </a:solidFill>
            </a:endParaRPr>
          </a:p>
          <a:p>
            <a:r>
              <a:rPr lang="en-GB" b="1" dirty="0">
                <a:solidFill>
                  <a:prstClr val="black"/>
                </a:solidFill>
              </a:rPr>
              <a:t>Strategic Opportunity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Priority areas for newt conservation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New ponds, pond restoration, new terrestrial habitat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Best for newts and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Put money into land management not newt surveys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9139" y="1264738"/>
            <a:ext cx="4969936" cy="44748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4409" y="5978020"/>
            <a:ext cx="867591" cy="86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6155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3024</TotalTime>
  <Words>707</Words>
  <Application>Microsoft Office PowerPoint</Application>
  <PresentationFormat>Widescreen</PresentationFormat>
  <Paragraphs>153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Times New Roman</vt:lpstr>
      <vt:lpstr>Wingdings</vt:lpstr>
      <vt:lpstr>1_Office Theme</vt:lpstr>
      <vt:lpstr>Great Crested Newts (GCN)  District Licensing Project</vt:lpstr>
      <vt:lpstr>GCN District Licensing Project</vt:lpstr>
      <vt:lpstr>PowerPoint Presentation</vt:lpstr>
      <vt:lpstr>PowerPoint Presentation</vt:lpstr>
      <vt:lpstr>Predictions </vt:lpstr>
      <vt:lpstr>Connectivity </vt:lpstr>
      <vt:lpstr>Risk Zones</vt:lpstr>
      <vt:lpstr>PowerPoint Presentation</vt:lpstr>
      <vt:lpstr>Mapping conservation priorities</vt:lpstr>
      <vt:lpstr>Strategic Opportunity Areas (SOAs)</vt:lpstr>
      <vt:lpstr>PowerPoint Presentation</vt:lpstr>
      <vt:lpstr>PowerPoint Presentation</vt:lpstr>
      <vt:lpstr>Resistance </vt:lpstr>
      <vt:lpstr>Table 1: Variable importance of each of the models contributing to the ensemble model </vt:lpstr>
      <vt:lpstr>Model performance measured by Receiver Operating Characteristic (ROC) and True Skill Statistic (TSS) measured as 0-1.    </vt:lpstr>
      <vt:lpstr>Sensitivity and specificity    </vt:lpstr>
      <vt:lpstr>Predictions </vt:lpstr>
    </vt:vector>
  </TitlesOfParts>
  <Company>Defra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GCN District Licensing Project The Landscape approach</dc:title>
  <dc:creator>Buckingham, Lila (NE)</dc:creator>
  <cp:lastModifiedBy>Andy Sier</cp:lastModifiedBy>
  <cp:revision>42</cp:revision>
  <dcterms:created xsi:type="dcterms:W3CDTF">2018-02-05T11:23:37Z</dcterms:created>
  <dcterms:modified xsi:type="dcterms:W3CDTF">2024-08-20T08:19:03Z</dcterms:modified>
</cp:coreProperties>
</file>