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6" r:id="rId1"/>
    <p:sldMasterId id="2147483957" r:id="rId2"/>
  </p:sldMasterIdLst>
  <p:notesMasterIdLst>
    <p:notesMasterId r:id="rId18"/>
  </p:notesMasterIdLst>
  <p:handoutMasterIdLst>
    <p:handoutMasterId r:id="rId19"/>
  </p:handoutMasterIdLst>
  <p:sldIdLst>
    <p:sldId id="1119" r:id="rId3"/>
    <p:sldId id="1150" r:id="rId4"/>
    <p:sldId id="1129" r:id="rId5"/>
    <p:sldId id="1134" r:id="rId6"/>
    <p:sldId id="1195" r:id="rId7"/>
    <p:sldId id="1151" r:id="rId8"/>
    <p:sldId id="1154" r:id="rId9"/>
    <p:sldId id="1159" r:id="rId10"/>
    <p:sldId id="1194" r:id="rId11"/>
    <p:sldId id="1193" r:id="rId12"/>
    <p:sldId id="1146" r:id="rId13"/>
    <p:sldId id="1147" r:id="rId14"/>
    <p:sldId id="1191" r:id="rId15"/>
    <p:sldId id="1192" r:id="rId16"/>
    <p:sldId id="119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FD6"/>
    <a:srgbClr val="A2DA8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85B9E-937C-404D-B9E4-1CD281C155F2}" v="1" dt="2024-08-20T08:15:32.8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5" autoAdjust="0"/>
    <p:restoredTop sz="88970" autoAdjust="0"/>
  </p:normalViewPr>
  <p:slideViewPr>
    <p:cSldViewPr showGuides="1">
      <p:cViewPr varScale="1">
        <p:scale>
          <a:sx n="93" d="100"/>
          <a:sy n="93" d="100"/>
        </p:scale>
        <p:origin x="17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62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20/08/2024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/>
          <a:lstStyle>
            <a:lvl1pPr algn="r">
              <a:defRPr sz="1200"/>
            </a:lvl1pPr>
          </a:lstStyle>
          <a:p>
            <a:fld id="{DD2E74F0-2FCE-410B-8384-CA355F057B6E}" type="datetimeFigureOut">
              <a:rPr lang="en-GB" smtClean="0"/>
              <a:pPr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1" rIns="92444" bIns="46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444" tIns="46221" rIns="92444" bIns="462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444" tIns="46221" rIns="92444" bIns="46221" rtlCol="0" anchor="b"/>
          <a:lstStyle>
            <a:lvl1pPr algn="r">
              <a:defRPr sz="1200"/>
            </a:lvl1pPr>
          </a:lstStyle>
          <a:p>
            <a:fld id="{D3E66DF4-A3B8-435F-99FC-6DF6555EA8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9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2015 report published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6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2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6DF4-A3B8-435F-99FC-6DF6555EA8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0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WHY: CLICK here TO TYPE your “why” question?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BECAUSE: click here to type your answer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FORMAT:  BECAUSE: as black text and in bold, remaining text as green and in regular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Click to add object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728663"/>
            <a:ext cx="8229600" cy="727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35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4175"/>
            <a:ext cx="4038600" cy="244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Click to add object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Click to add object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728663"/>
            <a:ext cx="4038600" cy="612775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200" baseline="0">
                <a:solidFill>
                  <a:srgbClr val="FF0000"/>
                </a:solidFill>
                <a:latin typeface="Arial Narrow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Click to add object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your supporting text (32pt Arial regular).</a:t>
            </a:r>
            <a:br>
              <a:rPr lang="en-GB" dirty="0"/>
            </a:br>
            <a:r>
              <a:rPr lang="en-GB" dirty="0"/>
              <a:t>For intro text only – for text heavy slides</a:t>
            </a:r>
            <a:br>
              <a:rPr lang="en-GB" dirty="0"/>
            </a:br>
            <a:r>
              <a:rPr lang="en-GB" dirty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your title underneath “busy” images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to insert  photo credits here in black or white whichever  suits best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to type a ‘Thank you’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Click here for your closing point and/or thank you - end all presentations with this closing slide.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NERC_Logo_Landscape_RGB_2013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6119813"/>
            <a:ext cx="1800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6084" name="Picture 9" descr="CEH_PMS_RGB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38" y="6088063"/>
            <a:ext cx="17986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580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/>
          <a:stretch/>
        </p:blipFill>
        <p:spPr>
          <a:xfrm>
            <a:off x="1" y="0"/>
            <a:ext cx="9180512" cy="3429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Pete Henrys,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Centre for Ecology &amp; Hydrology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  <a:p>
            <a:r>
              <a:rPr lang="en-GB" sz="2400" i="1" dirty="0"/>
              <a:t>UKEOF Monitoring &amp; Modelling Workshop</a:t>
            </a:r>
          </a:p>
          <a:p>
            <a:r>
              <a:rPr lang="en-GB" sz="1800" i="1" dirty="0"/>
              <a:t>7</a:t>
            </a:r>
            <a:r>
              <a:rPr lang="en-GB" sz="1800" i="1" baseline="30000" dirty="0"/>
              <a:t>th</a:t>
            </a:r>
            <a:r>
              <a:rPr lang="en-GB" sz="1800" i="1" dirty="0"/>
              <a:t> March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GB" b="1" dirty="0"/>
              <a:t>Mapping Natural Capital</a:t>
            </a:r>
          </a:p>
        </p:txBody>
      </p:sp>
    </p:spTree>
    <p:extLst>
      <p:ext uri="{BB962C8B-B14F-4D97-AF65-F5344CB8AC3E}">
        <p14:creationId xmlns:p14="http://schemas.microsoft.com/office/powerpoint/2010/main" val="380028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Mapping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ph_change_relative_ally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4977"/>
            <a:ext cx="9144000" cy="54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Vegetation species’ occurrence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CS randomly placed quadrats within each 1km square</a:t>
            </a:r>
          </a:p>
          <a:p>
            <a:r>
              <a:rPr lang="en-GB" dirty="0"/>
              <a:t>BSBI ad hoc volunteer records as part of its Plant Atlas programmes</a:t>
            </a:r>
          </a:p>
          <a:p>
            <a:r>
              <a:rPr lang="en-GB" dirty="0"/>
              <a:t>Take </a:t>
            </a:r>
            <a:r>
              <a:rPr lang="en-GB" i="1" dirty="0" err="1"/>
              <a:t>Calluna</a:t>
            </a:r>
            <a:r>
              <a:rPr lang="en-GB" i="1" dirty="0"/>
              <a:t> vulgaris </a:t>
            </a:r>
            <a:r>
              <a:rPr lang="en-GB" dirty="0"/>
              <a:t>(Heather) as an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19" y="3729161"/>
            <a:ext cx="2079804" cy="2940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30" y="3729161"/>
            <a:ext cx="2199489" cy="29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63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Simple joint distribution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presence or absence of species within CS square </a:t>
                </a:r>
                <a:r>
                  <a:rPr lang="en-GB" sz="2000" i="1" dirty="0"/>
                  <a:t>j</a:t>
                </a:r>
                <a:r>
                  <a:rPr lang="en-GB" sz="2000" dirty="0"/>
                  <a:t> with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/>
                  <a:t>presence or absence of species within BSBI </a:t>
                </a:r>
                <a:r>
                  <a:rPr lang="en-GB" sz="2000" dirty="0" err="1"/>
                  <a:t>hectad</a:t>
                </a:r>
                <a:r>
                  <a:rPr lang="en-GB" sz="2000" dirty="0"/>
                  <a:t> </a:t>
                </a:r>
                <a:r>
                  <a:rPr lang="en-GB" sz="2000" i="1" dirty="0"/>
                  <a:t>i</a:t>
                </a:r>
                <a:r>
                  <a:rPr lang="en-GB" sz="2000" dirty="0"/>
                  <a:t> with 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59632" y="2420888"/>
                <a:ext cx="6912768" cy="3076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𝐵𝑒𝑟𝑛𝑜𝑢𝑙𝑙𝑖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𝑁𝑘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</m:e>
                      </m:nary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𝐵𝑒𝑟𝑛𝑜𝑢𝑙𝑙𝑖</m:t>
                      </m:r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𝑁𝑙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0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20888"/>
                <a:ext cx="6912768" cy="30769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43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2576" y="28971"/>
            <a:ext cx="9144000" cy="7286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576" y="757634"/>
            <a:ext cx="9144000" cy="61277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672576" y="5608971"/>
            <a:ext cx="5688632" cy="431800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4" y="63419"/>
            <a:ext cx="7783144" cy="6130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8905" y="2306403"/>
            <a:ext cx="2587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High uncertainty in mid-Wales where model (Heath and Altitude) does not explain variation and contribution from BSBI is poor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2128" y="18641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Occurrence Probability Map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0600" y="234798"/>
            <a:ext cx="176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Uncertainty Map</a:t>
            </a:r>
          </a:p>
        </p:txBody>
      </p:sp>
    </p:spTree>
    <p:extLst>
      <p:ext uri="{BB962C8B-B14F-4D97-AF65-F5344CB8AC3E}">
        <p14:creationId xmlns:p14="http://schemas.microsoft.com/office/powerpoint/2010/main" val="428174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732" y="728663"/>
            <a:ext cx="2358008" cy="330121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Integrated analysis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052736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1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772816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1772816"/>
            <a:ext cx="1368152" cy="9820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Integrated Modelling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221088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Covariates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03107" y="1951304"/>
            <a:ext cx="1152128" cy="661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Data products</a:t>
            </a:r>
          </a:p>
        </p:txBody>
      </p:sp>
      <p:sp>
        <p:nvSpPr>
          <p:cNvPr id="10" name="Oval 9"/>
          <p:cNvSpPr/>
          <p:nvPr/>
        </p:nvSpPr>
        <p:spPr>
          <a:xfrm>
            <a:off x="1907704" y="1844824"/>
            <a:ext cx="1152128" cy="9100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1403648" y="1340768"/>
            <a:ext cx="50405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</p:cNvCxnSpPr>
          <p:nvPr/>
        </p:nvCxnSpPr>
        <p:spPr>
          <a:xfrm>
            <a:off x="1403648" y="2060848"/>
            <a:ext cx="432048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6"/>
            <a:endCxn id="7" idx="1"/>
          </p:cNvCxnSpPr>
          <p:nvPr/>
        </p:nvCxnSpPr>
        <p:spPr>
          <a:xfrm flipV="1">
            <a:off x="3059832" y="2263850"/>
            <a:ext cx="576064" cy="36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743908" y="3448150"/>
            <a:ext cx="1152128" cy="9100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913439" y="2052136"/>
            <a:ext cx="121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Identify &amp; Extract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889" y="3660287"/>
            <a:ext cx="14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Transform &amp; Process</a:t>
            </a:r>
          </a:p>
        </p:txBody>
      </p: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1547664" y="3933056"/>
            <a:ext cx="208823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0"/>
            <a:endCxn id="7" idx="2"/>
          </p:cNvCxnSpPr>
          <p:nvPr/>
        </p:nvCxnSpPr>
        <p:spPr>
          <a:xfrm flipV="1">
            <a:off x="4319972" y="2754883"/>
            <a:ext cx="0" cy="69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570773" y="1808819"/>
            <a:ext cx="1152128" cy="910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394920" y="1934899"/>
            <a:ext cx="1512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Predict &amp; Extrapolate</a:t>
            </a:r>
          </a:p>
        </p:txBody>
      </p:sp>
      <p:cxnSp>
        <p:nvCxnSpPr>
          <p:cNvPr id="38" name="Elbow Connector 37"/>
          <p:cNvCxnSpPr>
            <a:endCxn id="29" idx="4"/>
          </p:cNvCxnSpPr>
          <p:nvPr/>
        </p:nvCxnSpPr>
        <p:spPr>
          <a:xfrm flipV="1">
            <a:off x="4886700" y="2718878"/>
            <a:ext cx="1260137" cy="12337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3"/>
          </p:cNvCxnSpPr>
          <p:nvPr/>
        </p:nvCxnSpPr>
        <p:spPr>
          <a:xfrm>
            <a:off x="5004048" y="2263850"/>
            <a:ext cx="576064" cy="18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9" idx="1"/>
          </p:cNvCxnSpPr>
          <p:nvPr/>
        </p:nvCxnSpPr>
        <p:spPr>
          <a:xfrm>
            <a:off x="6767066" y="2257176"/>
            <a:ext cx="436041" cy="24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" idx="0"/>
          </p:cNvCxnSpPr>
          <p:nvPr/>
        </p:nvCxnSpPr>
        <p:spPr>
          <a:xfrm rot="16200000" flipV="1">
            <a:off x="4286142" y="-1541726"/>
            <a:ext cx="682544" cy="63035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441364" y="1151714"/>
            <a:ext cx="2930835" cy="284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537385" y="1115452"/>
            <a:ext cx="283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Adaptive/Targeted Sampling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9552" y="2564904"/>
            <a:ext cx="86409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 Output</a:t>
            </a:r>
          </a:p>
        </p:txBody>
      </p:sp>
      <p:cxnSp>
        <p:nvCxnSpPr>
          <p:cNvPr id="59" name="Straight Arrow Connector 58"/>
          <p:cNvCxnSpPr>
            <a:stCxn id="36" idx="3"/>
          </p:cNvCxnSpPr>
          <p:nvPr/>
        </p:nvCxnSpPr>
        <p:spPr>
          <a:xfrm flipV="1">
            <a:off x="1403648" y="2348880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8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Novel statistical modelling allows us to make more use of information available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Use covariate data</a:t>
            </a:r>
          </a:p>
          <a:p>
            <a:pPr lvl="1">
              <a:spcAft>
                <a:spcPts val="1200"/>
              </a:spcAft>
            </a:pPr>
            <a:r>
              <a:rPr lang="en-GB" sz="2400" dirty="0"/>
              <a:t>Use multiple data sources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Models explicitly highlight where uncertainty is high and perhaps more data is required</a:t>
            </a:r>
          </a:p>
          <a:p>
            <a:pPr>
              <a:spcAft>
                <a:spcPts val="1200"/>
              </a:spcAft>
            </a:pPr>
            <a:r>
              <a:rPr lang="en-GB" sz="2800" dirty="0"/>
              <a:t>Models potentially allow for understanding spatial and temporal relationships and interactions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eh.ac.uk/sites/default/files/lcm20071kmuk-250p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096" y="3212976"/>
            <a:ext cx="1816822" cy="32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Natural England’s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765709"/>
            <a:ext cx="3398588" cy="4449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03" y="973730"/>
            <a:ext cx="2254813" cy="3092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1092994"/>
            <a:ext cx="1728192" cy="25161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563888" y="3759061"/>
            <a:ext cx="360208" cy="67805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265331" y="3429000"/>
            <a:ext cx="1250885" cy="102945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Considerations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Scale</a:t>
            </a:r>
          </a:p>
          <a:p>
            <a:endParaRPr lang="en-GB" dirty="0"/>
          </a:p>
          <a:p>
            <a:r>
              <a:rPr lang="en-GB" dirty="0"/>
              <a:t>Representative</a:t>
            </a:r>
          </a:p>
          <a:p>
            <a:endParaRPr lang="en-GB" dirty="0"/>
          </a:p>
          <a:p>
            <a:r>
              <a:rPr lang="en-GB" dirty="0"/>
              <a:t>Data Sources</a:t>
            </a:r>
          </a:p>
          <a:p>
            <a:endParaRPr lang="en-GB" dirty="0"/>
          </a:p>
          <a:p>
            <a:r>
              <a:rPr lang="en-GB" dirty="0"/>
              <a:t>Uncertainty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142" y="455248"/>
            <a:ext cx="2478987" cy="181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58" y="455248"/>
            <a:ext cx="1794074" cy="238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956" y="2366999"/>
            <a:ext cx="2981387" cy="1574665"/>
          </a:xfrm>
          <a:prstGeom prst="rect">
            <a:avLst/>
          </a:prstGeom>
        </p:spPr>
      </p:pic>
      <p:pic>
        <p:nvPicPr>
          <p:cNvPr id="9218" name="Picture 2" descr="http://naturelocator.org/images/iPhone-5-Black-MockUp-home-sm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468" y="4110303"/>
            <a:ext cx="1270946" cy="23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landsat.gsfc.nasa.gov/wp-content/uploads/2013/01/ldcm_2012_COL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563" y="4052401"/>
            <a:ext cx="2736304" cy="153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124744"/>
            <a:ext cx="3096344" cy="47316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Countryside Survey</a:t>
            </a: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265" y="1821680"/>
            <a:ext cx="2735535" cy="411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030363"/>
            <a:ext cx="38164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Sample is stratified by land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estimates were design based until 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2007 model based estimates were introduced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Current reliance upon the balanced, stratified nature of the sample</a:t>
            </a:r>
          </a:p>
        </p:txBody>
      </p:sp>
    </p:spTree>
    <p:extLst>
      <p:ext uri="{BB962C8B-B14F-4D97-AF65-F5344CB8AC3E}">
        <p14:creationId xmlns:p14="http://schemas.microsoft.com/office/powerpoint/2010/main" val="19587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Mapping CS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3975007"/>
            <a:ext cx="2059280" cy="2882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93" y="-7108"/>
            <a:ext cx="2260507" cy="44036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28663"/>
            <a:ext cx="7380312" cy="6127750"/>
          </a:xfrm>
        </p:spPr>
        <p:txBody>
          <a:bodyPr>
            <a:normAutofit/>
          </a:bodyPr>
          <a:lstStyle/>
          <a:p>
            <a:r>
              <a:rPr lang="en-GB" sz="2400" dirty="0"/>
              <a:t>Spatial assessment based on CS data was typically done via Kriging based approaches</a:t>
            </a:r>
          </a:p>
          <a:p>
            <a:endParaRPr lang="en-GB" sz="2400" dirty="0"/>
          </a:p>
          <a:p>
            <a:r>
              <a:rPr lang="en-GB" sz="2400" dirty="0"/>
              <a:t>Or by GIS classification</a:t>
            </a:r>
          </a:p>
          <a:p>
            <a:endParaRPr lang="en-GB" sz="2400" dirty="0"/>
          </a:p>
          <a:p>
            <a:r>
              <a:rPr lang="en-GB" sz="2400" dirty="0"/>
              <a:t>However, we have a wealth of data and the tools required to make use of this to improve spatial predictions AND national estimates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44408" y="836712"/>
            <a:ext cx="108012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9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Model based </a:t>
            </a:r>
            <a:r>
              <a:rPr lang="en-GB" dirty="0" err="1"/>
              <a:t>Geostatistics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373" y="1124744"/>
            <a:ext cx="4978371" cy="18722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123728" y="3139941"/>
            <a:ext cx="6217851" cy="3089369"/>
            <a:chOff x="309967" y="1231096"/>
            <a:chExt cx="6217851" cy="30893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23528" y="1279793"/>
                  <a:ext cx="2092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279793"/>
                  <a:ext cx="20922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6471" r="-20588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9967" y="1664927"/>
                  <a:ext cx="239553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67" y="1664927"/>
                  <a:ext cx="239553" cy="299313"/>
                </a:xfrm>
                <a:prstGeom prst="rect">
                  <a:avLst/>
                </a:prstGeom>
                <a:blipFill>
                  <a:blip r:embed="rId5"/>
                  <a:stretch>
                    <a:fillRect l="-32500" r="-12500" b="-265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6903" y="2107922"/>
                  <a:ext cx="258661" cy="2993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903" y="2107922"/>
                  <a:ext cx="258661" cy="299313"/>
                </a:xfrm>
                <a:prstGeom prst="rect">
                  <a:avLst/>
                </a:prstGeom>
                <a:blipFill>
                  <a:blip r:embed="rId6"/>
                  <a:stretch>
                    <a:fillRect l="-11628" r="-11628" b="-2653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23592" y="2492896"/>
                  <a:ext cx="2091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92" y="2492896"/>
                  <a:ext cx="20916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6471" r="-23529" b="-260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0553" y="2886147"/>
                  <a:ext cx="20896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53" y="2886147"/>
                  <a:ext cx="20896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4286" r="-8571" b="-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0040" y="3255754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40" y="3255754"/>
                  <a:ext cx="2099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2857" r="-22857" b="-86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23528" y="3618414"/>
                  <a:ext cx="144122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( 0 ,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618414"/>
                  <a:ext cx="1441228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3390" t="-4444" r="-5508" b="-3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7253" y="4001259"/>
                  <a:ext cx="195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53" y="4001259"/>
                  <a:ext cx="19556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4242" r="-24242" b="-88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676159" y="1231096"/>
              <a:ext cx="2095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Response variable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158" y="1664927"/>
              <a:ext cx="5109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Some function (potentially smooth) of covariate </a:t>
              </a:r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158" y="2080951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j=1,..,k 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Covariates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878" y="2470225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Link function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9646" y="2836689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Intercept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8148" y="3203153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Grouping levels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93216" y="3572485"/>
              <a:ext cx="4634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latin typeface="Arial" panose="020B0604020202020204" pitchFamily="34" charset="0"/>
                  <a:cs typeface="Arial" panose="020B0604020202020204" pitchFamily="34" charset="0"/>
                </a:rPr>
                <a:t>iid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variation for grouping levels defined by </a:t>
              </a:r>
              <a:r>
                <a:rPr lang="en-GB" b="1" i="1" dirty="0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076" y="3951133"/>
              <a:ext cx="4442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Stationary Gaussian process. Locations </a:t>
              </a:r>
              <a:r>
                <a:rPr lang="en-GB" i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9018" y="736174"/>
            <a:ext cx="7249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Diggle, P. J. et al. 1998. Model-based </a:t>
            </a:r>
            <a:r>
              <a:rPr lang="en-GB" sz="1400" i="1" dirty="0" err="1"/>
              <a:t>geostatistics</a:t>
            </a:r>
            <a:r>
              <a:rPr lang="en-GB" sz="1400" i="1" dirty="0"/>
              <a:t> (with discussion). J. R. Stat. Soc. C 47: 299–351.</a:t>
            </a:r>
          </a:p>
        </p:txBody>
      </p:sp>
    </p:spTree>
    <p:extLst>
      <p:ext uri="{BB962C8B-B14F-4D97-AF65-F5344CB8AC3E}">
        <p14:creationId xmlns:p14="http://schemas.microsoft.com/office/powerpoint/2010/main" val="36540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604810"/>
            <a:ext cx="4427984" cy="36162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730250"/>
            <a:ext cx="5868144" cy="6127750"/>
          </a:xfrm>
        </p:spPr>
        <p:txBody>
          <a:bodyPr/>
          <a:lstStyle/>
          <a:p>
            <a:r>
              <a:rPr lang="en-GB" dirty="0"/>
              <a:t>Soil invertebrate richness</a:t>
            </a:r>
          </a:p>
          <a:p>
            <a:pPr lvl="1"/>
            <a:r>
              <a:rPr lang="en-GB" sz="2000" dirty="0"/>
              <a:t>Water supply; nutrient cycling; flood mitigation; climate regulation</a:t>
            </a:r>
          </a:p>
          <a:p>
            <a:r>
              <a:rPr lang="en-GB" sz="2800" dirty="0"/>
              <a:t>Covariates including:</a:t>
            </a:r>
          </a:p>
          <a:p>
            <a:pPr lvl="1"/>
            <a:r>
              <a:rPr lang="en-GB" sz="2000" dirty="0" err="1"/>
              <a:t>Propn</a:t>
            </a:r>
            <a:r>
              <a:rPr lang="en-GB" sz="2000" dirty="0"/>
              <a:t> Woodland, Arable, Semi-</a:t>
            </a:r>
            <a:r>
              <a:rPr lang="en-GB" sz="2000" dirty="0" err="1"/>
              <a:t>nat</a:t>
            </a:r>
            <a:r>
              <a:rPr lang="en-GB" sz="2000" dirty="0"/>
              <a:t> ; MAT ; N Deposition; Altitude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-2651" y="4005064"/>
            <a:ext cx="9396536" cy="4346166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kern="1200" cap="none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074738" indent="-361950" algn="l" rtl="0" fontAlgn="base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Random effects for samples from same 1km square </a:t>
            </a:r>
          </a:p>
          <a:p>
            <a:r>
              <a:rPr lang="en-GB" sz="2800" dirty="0"/>
              <a:t>Spatial structure </a:t>
            </a:r>
          </a:p>
        </p:txBody>
      </p:sp>
    </p:spTree>
    <p:extLst>
      <p:ext uri="{BB962C8B-B14F-4D97-AF65-F5344CB8AC3E}">
        <p14:creationId xmlns:p14="http://schemas.microsoft.com/office/powerpoint/2010/main" val="2066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459" y="704821"/>
            <a:ext cx="2791739" cy="56008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Model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584" y="1301222"/>
          <a:ext cx="4463016" cy="2592291"/>
        </p:xfrm>
        <a:graphic>
          <a:graphicData uri="http://schemas.openxmlformats.org/drawingml/2006/table">
            <a:tbl>
              <a:tblPr/>
              <a:tblGrid>
                <a:gridCol w="84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27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0.975quant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71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4329223"/>
            <a:ext cx="2418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rgbClr val="C00000"/>
                </a:solidFill>
              </a:rPr>
              <a:t>Significant effects of: </a:t>
            </a:r>
          </a:p>
          <a:p>
            <a:r>
              <a:rPr lang="en-GB" sz="2000" i="1" dirty="0">
                <a:solidFill>
                  <a:srgbClr val="C00000"/>
                </a:solidFill>
              </a:rPr>
              <a:t>Altitude</a:t>
            </a:r>
          </a:p>
          <a:p>
            <a:r>
              <a:rPr lang="en-GB" sz="2000" i="1" dirty="0" err="1">
                <a:solidFill>
                  <a:srgbClr val="C00000"/>
                </a:solidFill>
              </a:rPr>
              <a:t>Propn</a:t>
            </a:r>
            <a:r>
              <a:rPr lang="en-GB" sz="2000" i="1" dirty="0">
                <a:solidFill>
                  <a:srgbClr val="C00000"/>
                </a:solidFill>
              </a:rPr>
              <a:t> Woodland</a:t>
            </a:r>
          </a:p>
          <a:p>
            <a:r>
              <a:rPr lang="en-GB" sz="2000" i="1" dirty="0" err="1">
                <a:solidFill>
                  <a:srgbClr val="C00000"/>
                </a:solidFill>
              </a:rPr>
              <a:t>Propn</a:t>
            </a:r>
            <a:r>
              <a:rPr lang="en-GB" sz="2000" i="1" dirty="0">
                <a:solidFill>
                  <a:srgbClr val="C00000"/>
                </a:solidFill>
              </a:rPr>
              <a:t> Arable land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03" y="4151130"/>
            <a:ext cx="485775" cy="2505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66894" y="417488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 richness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6894" y="6109901"/>
            <a:ext cx="139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richness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830016" y="4544218"/>
            <a:ext cx="0" cy="15656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9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UK Natural Capital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745" y="1020469"/>
            <a:ext cx="3698751" cy="1844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271" y="1630173"/>
            <a:ext cx="3975661" cy="208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724" y="2310590"/>
            <a:ext cx="4141465" cy="2091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664" y="3028343"/>
            <a:ext cx="4072081" cy="2221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0" y="3888389"/>
            <a:ext cx="3928065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70" y="3894420"/>
            <a:ext cx="126989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Soil Carbon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9382" y="3059668"/>
            <a:ext cx="21905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Carbon in Vegetation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2724" y="2318803"/>
            <a:ext cx="85151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Soil 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3500" y="1636406"/>
            <a:ext cx="185916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Plant Biodiversity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4290" y="1039748"/>
            <a:ext cx="22944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Nectar plants for Bees</a:t>
            </a:r>
          </a:p>
        </p:txBody>
      </p:sp>
    </p:spTree>
    <p:extLst>
      <p:ext uri="{BB962C8B-B14F-4D97-AF65-F5344CB8AC3E}">
        <p14:creationId xmlns:p14="http://schemas.microsoft.com/office/powerpoint/2010/main" val="16250388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10863</TotalTime>
  <Words>502</Words>
  <Application>Microsoft Office PowerPoint</Application>
  <PresentationFormat>On-screen Show (4:3)</PresentationFormat>
  <Paragraphs>142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Cambria Math</vt:lpstr>
      <vt:lpstr>Titles_green-white</vt:lpstr>
      <vt:lpstr>1_Content_Solid banner_blue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TWP</dc:creator>
  <cp:lastModifiedBy>Andy Sier</cp:lastModifiedBy>
  <cp:revision>447</cp:revision>
  <cp:lastPrinted>2017-06-23T06:51:25Z</cp:lastPrinted>
  <dcterms:created xsi:type="dcterms:W3CDTF">2014-02-24T08:09:54Z</dcterms:created>
  <dcterms:modified xsi:type="dcterms:W3CDTF">2024-08-20T08:15:43Z</dcterms:modified>
</cp:coreProperties>
</file>