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35"/>
  </p:notesMasterIdLst>
  <p:handoutMasterIdLst>
    <p:handoutMasterId r:id="rId36"/>
  </p:handoutMasterIdLst>
  <p:sldIdLst>
    <p:sldId id="257" r:id="rId7"/>
    <p:sldId id="274" r:id="rId8"/>
    <p:sldId id="263" r:id="rId9"/>
    <p:sldId id="262" r:id="rId10"/>
    <p:sldId id="296" r:id="rId11"/>
    <p:sldId id="290" r:id="rId12"/>
    <p:sldId id="302" r:id="rId13"/>
    <p:sldId id="303" r:id="rId14"/>
    <p:sldId id="266" r:id="rId15"/>
    <p:sldId id="271" r:id="rId16"/>
    <p:sldId id="272" r:id="rId17"/>
    <p:sldId id="305" r:id="rId18"/>
    <p:sldId id="259" r:id="rId19"/>
    <p:sldId id="306" r:id="rId20"/>
    <p:sldId id="307" r:id="rId21"/>
    <p:sldId id="310" r:id="rId22"/>
    <p:sldId id="309" r:id="rId23"/>
    <p:sldId id="264" r:id="rId24"/>
    <p:sldId id="281" r:id="rId25"/>
    <p:sldId id="277" r:id="rId26"/>
    <p:sldId id="304" r:id="rId27"/>
    <p:sldId id="295" r:id="rId28"/>
    <p:sldId id="311" r:id="rId29"/>
    <p:sldId id="312" r:id="rId30"/>
    <p:sldId id="313" r:id="rId31"/>
    <p:sldId id="314" r:id="rId32"/>
    <p:sldId id="315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168" autoAdjust="0"/>
  </p:normalViewPr>
  <p:slideViewPr>
    <p:cSldViewPr showGuides="1">
      <p:cViewPr varScale="1">
        <p:scale>
          <a:sx n="110" d="100"/>
          <a:sy n="110" d="100"/>
        </p:scale>
        <p:origin x="93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082A3-2095-4108-9FD7-7E39264419C5}" type="datetimeFigureOut">
              <a:rPr lang="en-GB" smtClean="0"/>
              <a:pPr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E611-952F-4FB0-9C79-A75DF73C0B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8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WHY: CLICK here TO TYPE your “why” question?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type your answer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FORMAT:  BECAUSE: as black text and in bold, remaining text as blue and in regular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copy (32pt Arial regular).</a:t>
            </a:r>
            <a:br>
              <a:rPr lang="en-GB" dirty="0"/>
            </a:br>
            <a:r>
              <a:rPr lang="en-GB" dirty="0"/>
              <a:t>For intro text only – for text heavy slides use the banner topped ‘text heavy’ slide.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copy (32pt Arial regular).</a:t>
            </a:r>
            <a:br>
              <a:rPr lang="en-GB" dirty="0"/>
            </a:br>
            <a:r>
              <a:rPr lang="en-GB" dirty="0"/>
              <a:t>For intro text only – for text heavy slides 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a ‘Thank you’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for your closing point and/or thank you - end all presentations with this closing slide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WHY: CLICK here TO TYPE your “why” question?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type your answer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FORMAT:  BECAUSE: as black text and in bold, remaining text as green and in regular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‘text heavy’ slide.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a ‘Thank you’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for your closing point and/or thank you - end all presentations with this closing slide.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WHY: CLICK here TO TYPE your “why” question?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type your answer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FORMAT:  BECAUSE: as black text and in bold, remaining text as white and in regular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‘text heavy’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a ‘Thank you’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for your closing point and/or thank you - end all presentations with this closing slide.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in this ‘text heavy slide’ (use Arial 30pt regular).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Bullets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/>
              <a:t>Click here to add bullets (set in Arial 30pt regular).</a:t>
            </a:r>
          </a:p>
          <a:p>
            <a:pPr lvl="1"/>
            <a:r>
              <a:rPr lang="en-GB" dirty="0"/>
              <a:t>Next level bullet point</a:t>
            </a:r>
          </a:p>
          <a:p>
            <a:pPr lvl="0"/>
            <a:r>
              <a:rPr lang="en-GB" dirty="0"/>
              <a:t>Please keep bullets short and to the point</a:t>
            </a:r>
          </a:p>
          <a:p>
            <a:pPr lvl="1"/>
            <a:r>
              <a:rPr lang="en-GB" dirty="0"/>
              <a:t>Next level bullet point</a:t>
            </a:r>
          </a:p>
          <a:p>
            <a:pPr lvl="0"/>
            <a:r>
              <a:rPr lang="en-GB" dirty="0"/>
              <a:t>And try not to have more than 5 on a slide if at all possible</a:t>
            </a:r>
          </a:p>
          <a:p>
            <a:pPr lvl="0"/>
            <a:r>
              <a:rPr lang="en-GB" dirty="0"/>
              <a:t>x</a:t>
            </a:r>
          </a:p>
          <a:p>
            <a:pPr lvl="0"/>
            <a:r>
              <a:rPr lang="en-GB" dirty="0"/>
              <a:t>y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Content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text. Keep it as simple as possible.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Small things make all the difference. Keeping things simple and clean makes it easier for your audience to take in what you are showing them.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Simple slides are much easier on the eye, and give the impression of confidence and clarity.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add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add object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Content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/>
              <a:t>Click here to type your bullet points. Use an appropriate font size &amp; avoid type overlapping the logo below.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/>
              <a:t>Next level bullet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– Blank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image credits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Image only slide – click on icon to insert your image here. </a:t>
            </a:r>
            <a:br>
              <a:rPr lang="en-GB" dirty="0"/>
            </a:br>
            <a:r>
              <a:rPr lang="en-GB" dirty="0"/>
              <a:t>Your image will look at its very best if it is already sized to 23.2 x 12.95 cm.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– Image slide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in this ‘text heavy slide’ (use Arial 30pt regular).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Bullets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/>
              <a:t>Click here to add bullets (set in Arial 30pt regular).</a:t>
            </a:r>
          </a:p>
          <a:p>
            <a:pPr lvl="1"/>
            <a:r>
              <a:rPr lang="en-GB" dirty="0"/>
              <a:t>Next level bullet point</a:t>
            </a:r>
          </a:p>
          <a:p>
            <a:pPr lvl="0"/>
            <a:r>
              <a:rPr lang="en-GB" dirty="0"/>
              <a:t>Please keep bullets short and to the point</a:t>
            </a:r>
          </a:p>
          <a:p>
            <a:pPr lvl="1"/>
            <a:r>
              <a:rPr lang="en-GB" dirty="0"/>
              <a:t>Next level bullet point</a:t>
            </a:r>
          </a:p>
          <a:p>
            <a:pPr lvl="0"/>
            <a:r>
              <a:rPr lang="en-GB" dirty="0"/>
              <a:t>And try not to have more than 5 on a slide if at all possible</a:t>
            </a:r>
          </a:p>
          <a:p>
            <a:pPr lvl="0"/>
            <a:r>
              <a:rPr lang="en-GB" dirty="0"/>
              <a:t>x</a:t>
            </a:r>
          </a:p>
          <a:p>
            <a:pPr lvl="0"/>
            <a:r>
              <a:rPr lang="en-GB" dirty="0"/>
              <a:t>y 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Content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text. Keep it as simple as possible.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Small things make all the difference. Keeping things simple and clean makes it easier for your audience to take in what you are showing them.</a:t>
            </a:r>
            <a:br>
              <a:rPr lang="en-GB" dirty="0"/>
            </a:br>
            <a:endParaRPr lang="en-GB" dirty="0"/>
          </a:p>
          <a:p>
            <a:pPr lvl="0"/>
            <a:r>
              <a:rPr lang="en-GB" dirty="0"/>
              <a:t>Simple slides are much easier on the eye, and give the impression of confidence and clarity.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add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add object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- Content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/>
              <a:t>Click here to type your bullet points. Use an appropriate font size &amp; avoid type overlapping the logo below.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/>
              <a:t>Next level bullet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– Blank slide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image credits here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Image only slide – click on icon to insert your image here.</a:t>
            </a:r>
            <a:br>
              <a:rPr lang="en-GB" dirty="0"/>
            </a:br>
            <a:r>
              <a:rPr lang="en-GB" dirty="0"/>
              <a:t>Your image will look at its very best if it is already sized to 23.2 x 12.95 cm.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– Image slide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739341-D29C-6641-8967-FF8EDEC9A5F1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67002-4BE3-4445-BBD1-990438399B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a ‘Thank’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for your closing point and/or thank you - end all presentations with this closing slide.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WHY: CLICK here TO TYPE your “why” question?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type your answer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FORMAT:  BECAUSE: as black text and in bold, remaining text as white and in regular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  <p:sldLayoutId id="214748378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Estimating land use and ecological surveying</a:t>
            </a:r>
          </a:p>
          <a:p>
            <a:endParaRPr lang="en-GB" dirty="0"/>
          </a:p>
          <a:p>
            <a:r>
              <a:rPr lang="en-GB" sz="2400" i="1" dirty="0"/>
              <a:t>Paul Scholefield </a:t>
            </a:r>
          </a:p>
          <a:p>
            <a:r>
              <a:rPr lang="en-GB" sz="2400" i="1" dirty="0"/>
              <a:t>NERC Centre for Ecology and Hydrology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>
                <a:ln>
                  <a:solidFill>
                    <a:schemeClr val="tx1"/>
                  </a:solidFill>
                </a:ln>
              </a:rPr>
              <a:t>Using drones for monitoring biodiversity &amp; mapping the environment</a:t>
            </a:r>
            <a:endParaRPr lang="en-GB" dirty="0">
              <a:ln>
                <a:solidFill>
                  <a:schemeClr val="tx1"/>
                </a:solidFill>
              </a:ln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6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Multiband raster from topography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multiband r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344" y="1052736"/>
            <a:ext cx="7161312" cy="52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4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Random forest classification in 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Model uses the multiband raster values selected within the training plots</a:t>
            </a:r>
          </a:p>
          <a:p>
            <a:r>
              <a:rPr lang="en-GB" dirty="0"/>
              <a:t>These values are used to create a random forest which can make </a:t>
            </a:r>
            <a:r>
              <a:rPr lang="en-GB" dirty="0" err="1"/>
              <a:t>predicitions</a:t>
            </a:r>
            <a:endParaRPr lang="en-GB" dirty="0"/>
          </a:p>
          <a:p>
            <a:r>
              <a:rPr lang="en-GB" dirty="0"/>
              <a:t>These extrapolated values are mapped using the rest of the raster data</a:t>
            </a:r>
          </a:p>
          <a:p>
            <a:r>
              <a:rPr lang="en-GB" dirty="0"/>
              <a:t>These values are then used to classify the landscape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image classification diagram &quot;random forest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89530"/>
            <a:ext cx="4065588" cy="23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2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Steps to get the final classes…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7740520" cy="5075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Final Classification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:Figures:Paper_3 classes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488832" cy="529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17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Forest Canopy Classification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JI_01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5024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Point cloud used to generate CHM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Canopy segmentation</a:t>
            </a:r>
          </a:p>
          <a:p>
            <a:r>
              <a:rPr lang="en-US" dirty="0"/>
              <a:t>Tree top ID</a:t>
            </a:r>
          </a:p>
          <a:p>
            <a:r>
              <a:rPr lang="en-US" dirty="0"/>
              <a:t>Heights, and crown width</a:t>
            </a:r>
          </a:p>
          <a:p>
            <a:r>
              <a:rPr lang="en-US" dirty="0"/>
              <a:t>Useful for habitat quality</a:t>
            </a:r>
            <a:br>
              <a:rPr lang="en-US" dirty="0"/>
            </a:br>
            <a:r>
              <a:rPr lang="en-US" dirty="0"/>
              <a:t>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mnopy_treecrowns_canopy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00600" y="685800"/>
            <a:ext cx="37801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Comparable with LIDAR point clouds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ap_crowns_segmented_hi_r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85800"/>
            <a:ext cx="3676891" cy="5194300"/>
          </a:xfrm>
          <a:prstGeom prst="rect">
            <a:avLst/>
          </a:prstGeom>
        </p:spPr>
      </p:pic>
      <p:pic>
        <p:nvPicPr>
          <p:cNvPr id="6" name="Picture 5" descr="Map_treetops_hi_r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761999"/>
            <a:ext cx="3657600" cy="5167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>
            <a:off x="685800" y="2985556"/>
            <a:ext cx="7430721" cy="3501264"/>
            <a:chOff x="310559" y="1859342"/>
            <a:chExt cx="8344570" cy="39318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59" y="1859342"/>
              <a:ext cx="2782437" cy="39318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597" y="1859342"/>
              <a:ext cx="2782437" cy="39318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2692" y="1859342"/>
              <a:ext cx="2782437" cy="3931858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GB" dirty="0"/>
              <a:t>Image classification of Edinburgh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90" y="762000"/>
            <a:ext cx="247711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469" y="762000"/>
            <a:ext cx="247711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840" y="762000"/>
            <a:ext cx="247711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9146" y="7783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7193" y="7783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0693" y="7783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9903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28800" y="-3699792"/>
            <a:ext cx="12643456" cy="1499572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Survey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549262"/>
            <a:ext cx="9144000" cy="5410200"/>
          </a:xfrm>
        </p:spPr>
        <p:txBody>
          <a:bodyPr/>
          <a:lstStyle/>
          <a:p>
            <a:r>
              <a:rPr lang="en-GB" dirty="0"/>
              <a:t>Aber, Wales - Ground </a:t>
            </a:r>
            <a:r>
              <a:rPr lang="en-GB" dirty="0" err="1"/>
              <a:t>truthed</a:t>
            </a:r>
            <a:r>
              <a:rPr lang="en-GB" dirty="0"/>
              <a:t> data available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48064" y="2564904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8856984" cy="5904656"/>
          </a:xfrm>
        </p:spPr>
      </p:pic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Survey Development – </a:t>
            </a:r>
            <a:r>
              <a:rPr lang="en-GB" dirty="0" err="1"/>
              <a:t>Sandscale</a:t>
            </a:r>
            <a:r>
              <a:rPr lang="en-GB" dirty="0"/>
              <a:t> Hawes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6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15347" y="-26080"/>
            <a:ext cx="9144000" cy="728663"/>
          </a:xfrm>
        </p:spPr>
        <p:txBody>
          <a:bodyPr/>
          <a:lstStyle/>
          <a:p>
            <a:r>
              <a:rPr lang="en-GB" dirty="0"/>
              <a:t>Drones are Taking-Off 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71600" y="60869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836712"/>
            <a:ext cx="5162872" cy="53402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UAVs are a young and dynamic technology.</a:t>
            </a:r>
          </a:p>
          <a:p>
            <a:r>
              <a:rPr lang="en-GB" dirty="0"/>
              <a:t>Autonomous flying robots.</a:t>
            </a:r>
          </a:p>
          <a:p>
            <a:r>
              <a:rPr lang="en-GB" dirty="0"/>
              <a:t>Offer enormous potential benefits in many areas of research and teaching.</a:t>
            </a:r>
          </a:p>
          <a:p>
            <a:r>
              <a:rPr lang="en-GB" dirty="0"/>
              <a:t>The ability to bring sensors into otherwise inaccessible environments, or uneconomic applications.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85350"/>
            <a:ext cx="2676756" cy="310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57326"/>
            <a:ext cx="6087889" cy="4565917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Survey Development </a:t>
            </a:r>
            <a:r>
              <a:rPr lang="en-GB" dirty="0" err="1"/>
              <a:t>Dengie</a:t>
            </a:r>
            <a:r>
              <a:rPr lang="en-GB" dirty="0"/>
              <a:t> NNR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8028384" cy="6129337"/>
          </a:xfrm>
        </p:spPr>
        <p:txBody>
          <a:bodyPr/>
          <a:lstStyle/>
          <a:p>
            <a:r>
              <a:rPr lang="en-GB" dirty="0"/>
              <a:t>Infra Red map Salt marsh vegetation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00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ndscale Image.pdf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010" b="-56010"/>
          <a:stretch>
            <a:fillRect/>
          </a:stretch>
        </p:blipFill>
        <p:spPr>
          <a:xfrm>
            <a:off x="0" y="-2743200"/>
            <a:ext cx="8456613" cy="12671039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Don’t always need a UAV…</a:t>
            </a:r>
          </a:p>
        </p:txBody>
      </p:sp>
      <p:pic>
        <p:nvPicPr>
          <p:cNvPr id="6" name="Content Placeholder 5" descr="River_Hi_Res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4"/>
          <a:stretch>
            <a:fillRect/>
          </a:stretch>
        </p:blipFill>
        <p:spPr>
          <a:xfrm>
            <a:off x="533400" y="1066799"/>
            <a:ext cx="3174504" cy="576113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River_Hi_Res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128040"/>
            <a:ext cx="2060928" cy="1910560"/>
          </a:xfrm>
          <a:prstGeom prst="rect">
            <a:avLst/>
          </a:prstGeom>
        </p:spPr>
      </p:pic>
      <p:pic>
        <p:nvPicPr>
          <p:cNvPr id="8" name="Picture 7" descr="River_Hi_Res v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270" y="2133600"/>
            <a:ext cx="2054930" cy="1905000"/>
          </a:xfrm>
          <a:prstGeom prst="rect">
            <a:avLst/>
          </a:prstGeom>
        </p:spPr>
      </p:pic>
      <p:pic>
        <p:nvPicPr>
          <p:cNvPr id="9" name="Picture 8" descr="River_Hi_Resv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133600"/>
            <a:ext cx="2054931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143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 images taken at 2 second intervals using a Canon 6D with GPS</a:t>
            </a:r>
            <a:br>
              <a:rPr lang="en-US" dirty="0"/>
            </a:br>
            <a:r>
              <a:rPr lang="en-US" dirty="0"/>
              <a:t>Sub-cm resolution</a:t>
            </a:r>
          </a:p>
        </p:txBody>
      </p:sp>
    </p:spTree>
    <p:extLst>
      <p:ext uri="{BB962C8B-B14F-4D97-AF65-F5344CB8AC3E}">
        <p14:creationId xmlns:p14="http://schemas.microsoft.com/office/powerpoint/2010/main" val="62002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8328"/>
            <a:ext cx="9144000" cy="866772"/>
          </a:xfrm>
        </p:spPr>
        <p:txBody>
          <a:bodyPr>
            <a:normAutofit/>
          </a:bodyPr>
          <a:lstStyle/>
          <a:p>
            <a:r>
              <a:rPr lang="en-US" sz="3200" dirty="0"/>
              <a:t>FUTURE MONITORING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8429"/>
          </a:xfrm>
        </p:spPr>
        <p:txBody>
          <a:bodyPr/>
          <a:lstStyle/>
          <a:p>
            <a:r>
              <a:rPr lang="en-US" dirty="0"/>
              <a:t>Atmospheric trace gases in tree canopies </a:t>
            </a:r>
          </a:p>
          <a:p>
            <a:r>
              <a:rPr lang="en-US" dirty="0"/>
              <a:t>Air temperatures, wet bulb temperatures, meteorology – can be repeated unlike </a:t>
            </a:r>
            <a:r>
              <a:rPr lang="en-US" dirty="0" err="1"/>
              <a:t>sondes</a:t>
            </a:r>
            <a:endParaRPr lang="en-US" dirty="0"/>
          </a:p>
          <a:p>
            <a:r>
              <a:rPr lang="en-US" dirty="0"/>
              <a:t>Bats calls are ultrasonic and can be detected spatially</a:t>
            </a:r>
          </a:p>
          <a:p>
            <a:r>
              <a:rPr lang="en-US" dirty="0"/>
              <a:t>Canopy dimensions and tree species identification</a:t>
            </a:r>
          </a:p>
          <a:p>
            <a:r>
              <a:rPr lang="en-US" dirty="0"/>
              <a:t>Crop disease and crop nutrient status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650"/>
            <a:ext cx="8229600" cy="719987"/>
          </a:xfrm>
        </p:spPr>
        <p:txBody>
          <a:bodyPr/>
          <a:lstStyle/>
          <a:p>
            <a:r>
              <a:rPr lang="en-US" dirty="0"/>
              <a:t>FUTURE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Hyperspectral</a:t>
            </a:r>
            <a:r>
              <a:rPr lang="en-US" dirty="0"/>
              <a:t> cameras are getting lighter</a:t>
            </a:r>
          </a:p>
          <a:p>
            <a:r>
              <a:rPr lang="en-US" dirty="0"/>
              <a:t>LIDAR systems now ready for UAV </a:t>
            </a:r>
            <a:r>
              <a:rPr lang="en-US" dirty="0" err="1"/>
              <a:t>applciations</a:t>
            </a:r>
            <a:endParaRPr lang="en-US" dirty="0"/>
          </a:p>
          <a:p>
            <a:r>
              <a:rPr lang="en-US" dirty="0"/>
              <a:t>Infra red and UV cameras for animal </a:t>
            </a:r>
            <a:r>
              <a:rPr lang="en-US" dirty="0" err="1"/>
              <a:t>behaviour</a:t>
            </a:r>
            <a:r>
              <a:rPr lang="en-US" dirty="0"/>
              <a:t> studies</a:t>
            </a:r>
          </a:p>
          <a:p>
            <a:r>
              <a:rPr lang="en-US" dirty="0"/>
              <a:t>Wireless sensors for data transfer from remote sensors</a:t>
            </a:r>
          </a:p>
          <a:p>
            <a:r>
              <a:rPr lang="en-US" dirty="0"/>
              <a:t>Real time machine vision systems for object identification</a:t>
            </a:r>
          </a:p>
          <a:p>
            <a:r>
              <a:rPr lang="en-US" dirty="0"/>
              <a:t>Integrated systems / multi sensor platforms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499"/>
            <a:ext cx="8229600" cy="1143000"/>
          </a:xfrm>
        </p:spPr>
        <p:txBody>
          <a:bodyPr/>
          <a:lstStyle/>
          <a:p>
            <a:r>
              <a:rPr lang="en-US" dirty="0"/>
              <a:t>FUTURE PLATFORMS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Swarms of monitoring devices</a:t>
            </a:r>
          </a:p>
          <a:p>
            <a:r>
              <a:rPr lang="en-US" dirty="0"/>
              <a:t>Integration with cloud processing</a:t>
            </a:r>
          </a:p>
          <a:p>
            <a:r>
              <a:rPr lang="en-US" dirty="0"/>
              <a:t>Low power and sustainable systems</a:t>
            </a:r>
          </a:p>
          <a:p>
            <a:r>
              <a:rPr lang="en-US" dirty="0"/>
              <a:t>Autonomous systems / artificial intelligence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Multi sensor platforms</a:t>
            </a:r>
          </a:p>
          <a:p>
            <a:r>
              <a:rPr lang="en-US" dirty="0"/>
              <a:t>Adaptive monitoring devices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/>
          <a:lstStyle/>
          <a:p>
            <a:r>
              <a:rPr lang="en-US" dirty="0" err="1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876800" cy="5211763"/>
          </a:xfrm>
        </p:spPr>
        <p:txBody>
          <a:bodyPr/>
          <a:lstStyle/>
          <a:p>
            <a:r>
              <a:rPr lang="en-GB" dirty="0"/>
              <a:t>Mapping with Drones – classification and data fusion course</a:t>
            </a:r>
          </a:p>
          <a:p>
            <a:r>
              <a:rPr lang="en-GB" b="1" dirty="0"/>
              <a:t>17 - 18 July 2019.</a:t>
            </a:r>
            <a:endParaRPr lang="en-GB" dirty="0"/>
          </a:p>
          <a:p>
            <a:r>
              <a:rPr lang="en-GB" dirty="0"/>
              <a:t>CEH Wallingford, Maclean Building, Benson Lane</a:t>
            </a:r>
            <a:br>
              <a:rPr lang="en-GB" dirty="0"/>
            </a:br>
            <a:r>
              <a:rPr lang="en-GB" dirty="0" err="1"/>
              <a:t>Crowmarsh</a:t>
            </a:r>
            <a:r>
              <a:rPr lang="en-GB" dirty="0"/>
              <a:t> Gifford </a:t>
            </a:r>
            <a:br>
              <a:rPr lang="en-GB" dirty="0"/>
            </a:br>
            <a:r>
              <a:rPr lang="en-GB" dirty="0"/>
              <a:t>Wallingford</a:t>
            </a:r>
            <a:br>
              <a:rPr lang="en-GB" dirty="0"/>
            </a:br>
            <a:r>
              <a:rPr lang="en-GB" dirty="0"/>
              <a:t>Oxfordshire</a:t>
            </a:r>
            <a:br>
              <a:rPr lang="en-GB" dirty="0"/>
            </a:br>
            <a:r>
              <a:rPr lang="en-GB" dirty="0"/>
              <a:t>OX10 8BB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96752"/>
            <a:ext cx="324036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GB" sz="3200" dirty="0"/>
              <a:t>classification and data course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0"/>
            <a:r>
              <a:rPr lang="en-GB" dirty="0"/>
              <a:t>Gain skills to create high quality and spatially accurate habitat classification maps from data you have captured using your UAV platform.</a:t>
            </a:r>
          </a:p>
          <a:p>
            <a:pPr lvl="0"/>
            <a:r>
              <a:rPr lang="en-GB" dirty="0"/>
              <a:t>Learn how to process these data to map the heights and locations of trees and vegetation or other features</a:t>
            </a:r>
          </a:p>
          <a:p>
            <a:pPr lvl="0"/>
            <a:r>
              <a:rPr lang="en-GB" dirty="0"/>
              <a:t>Learn how to bring together the data collected by your aircraft into a spatially accurate and informative map suitable for mapping habitats and change.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195736" y="2060849"/>
            <a:ext cx="5796136" cy="6583820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/>
              <a:t>Thankyou !!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3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use </a:t>
            </a:r>
            <a:r>
              <a:rPr lang="en-US" dirty="0" err="1"/>
              <a:t>UAVs</a:t>
            </a:r>
            <a:r>
              <a:rPr lang="en-US" dirty="0"/>
              <a:t> for field survey?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4114800" cy="6127750"/>
          </a:xfrm>
        </p:spPr>
        <p:txBody>
          <a:bodyPr>
            <a:normAutofit/>
          </a:bodyPr>
          <a:lstStyle/>
          <a:p>
            <a:r>
              <a:rPr lang="en-US" sz="2000" dirty="0"/>
              <a:t>Fields surveyors are always required for ground truth data.</a:t>
            </a:r>
          </a:p>
          <a:p>
            <a:r>
              <a:rPr lang="en-US" sz="2000" dirty="0"/>
              <a:t>But for difficult conditions and for extensive bog habitats, other approaches may have a reduced impact</a:t>
            </a:r>
          </a:p>
          <a:p>
            <a:r>
              <a:rPr lang="en-US" sz="2000" dirty="0"/>
              <a:t>For </a:t>
            </a:r>
            <a:r>
              <a:rPr lang="en-US" sz="2000" dirty="0" err="1"/>
              <a:t>mosaiced</a:t>
            </a:r>
            <a:r>
              <a:rPr lang="en-US" sz="2000" dirty="0"/>
              <a:t> habitats features can be missed at ground level due to obstructed views</a:t>
            </a:r>
          </a:p>
          <a:p>
            <a:r>
              <a:rPr lang="en-US" sz="2000" dirty="0"/>
              <a:t>Field work can be difficult in wet conditions</a:t>
            </a:r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on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749470"/>
            <a:ext cx="5029200" cy="32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1000845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883" b="-4988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UAV systems - software and tools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 UAV 300</a:t>
            </a:r>
          </a:p>
          <a:p>
            <a:r>
              <a:rPr lang="en-US" dirty="0"/>
              <a:t>DJI </a:t>
            </a:r>
            <a:r>
              <a:rPr lang="en-US" dirty="0" err="1"/>
              <a:t>Matrice</a:t>
            </a:r>
            <a:r>
              <a:rPr lang="en-US" dirty="0"/>
              <a:t> </a:t>
            </a:r>
          </a:p>
          <a:p>
            <a:r>
              <a:rPr lang="en-US" dirty="0" err="1"/>
              <a:t>Rikola</a:t>
            </a:r>
            <a:r>
              <a:rPr lang="en-US" dirty="0"/>
              <a:t> </a:t>
            </a:r>
            <a:r>
              <a:rPr lang="en-US" dirty="0" err="1"/>
              <a:t>Hyperspectral</a:t>
            </a:r>
            <a:r>
              <a:rPr lang="en-US" dirty="0"/>
              <a:t> Camera</a:t>
            </a:r>
          </a:p>
          <a:p>
            <a:r>
              <a:rPr lang="en-US" dirty="0" err="1"/>
              <a:t>Lumix</a:t>
            </a:r>
            <a:r>
              <a:rPr lang="en-US" dirty="0"/>
              <a:t> LX5 or Canon C100 for NDVI or Canon 6D</a:t>
            </a:r>
          </a:p>
          <a:p>
            <a:r>
              <a:rPr lang="en-US" dirty="0" err="1"/>
              <a:t>Intervalometer</a:t>
            </a:r>
            <a:endParaRPr lang="en-US" dirty="0"/>
          </a:p>
          <a:p>
            <a:r>
              <a:rPr lang="en-US" dirty="0"/>
              <a:t>Agisoft </a:t>
            </a:r>
            <a:r>
              <a:rPr lang="en-US" dirty="0" err="1"/>
              <a:t>Photoscan</a:t>
            </a:r>
            <a:r>
              <a:rPr lang="en-US" dirty="0"/>
              <a:t>/Pix 4D</a:t>
            </a:r>
          </a:p>
          <a:p>
            <a:r>
              <a:rPr lang="en-US" dirty="0"/>
              <a:t>ESRI </a:t>
            </a:r>
            <a:r>
              <a:rPr lang="en-US" dirty="0" err="1"/>
              <a:t>ArcGIS</a:t>
            </a:r>
            <a:endParaRPr lang="en-US" dirty="0"/>
          </a:p>
          <a:p>
            <a:r>
              <a:rPr lang="en-US" dirty="0"/>
              <a:t>Classification run in open source 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QUEST UAV 300 - £18k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6592" y="2102438"/>
            <a:ext cx="10476719" cy="26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0" y="744608"/>
            <a:ext cx="6094413" cy="60917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Moorhouse</a:t>
            </a:r>
            <a:r>
              <a:rPr lang="en-US" dirty="0"/>
              <a:t> NNR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4191000" cy="6129337"/>
          </a:xfrm>
        </p:spPr>
        <p:txBody>
          <a:bodyPr>
            <a:normAutofit/>
          </a:bodyPr>
          <a:lstStyle/>
          <a:p>
            <a:r>
              <a:rPr lang="en-US" dirty="0"/>
              <a:t>CEH Long term monitoring site, Environmental Change Network</a:t>
            </a:r>
          </a:p>
          <a:p>
            <a:r>
              <a:rPr lang="en-US" dirty="0"/>
              <a:t>Moor House-Upper </a:t>
            </a:r>
            <a:r>
              <a:rPr lang="en-US" dirty="0" err="1"/>
              <a:t>Teesdale</a:t>
            </a:r>
            <a:r>
              <a:rPr lang="en-US" dirty="0"/>
              <a:t>, is a nature reserve in the </a:t>
            </a:r>
            <a:r>
              <a:rPr lang="en-US" dirty="0" err="1"/>
              <a:t>Pennine</a:t>
            </a:r>
            <a:r>
              <a:rPr lang="en-US" dirty="0"/>
              <a:t> hills of northern England.</a:t>
            </a:r>
          </a:p>
          <a:p>
            <a:r>
              <a:rPr lang="en-US" dirty="0"/>
              <a:t>Large parts of it are upland blanket </a:t>
            </a:r>
            <a:r>
              <a:rPr lang="en-US" dirty="0" err="1"/>
              <a:t>peatland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9657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8" y="-1472507"/>
            <a:ext cx="9148238" cy="956406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Moorhouse</a:t>
            </a:r>
            <a:r>
              <a:rPr lang="en-GB" dirty="0">
                <a:solidFill>
                  <a:srgbClr val="FFFF00"/>
                </a:solidFill>
              </a:rPr>
              <a:t> Survey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180528" y="5157192"/>
            <a:ext cx="5304656" cy="2133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4 </a:t>
            </a:r>
            <a:r>
              <a:rPr lang="en-GB" dirty="0" err="1"/>
              <a:t>sq</a:t>
            </a:r>
            <a:r>
              <a:rPr lang="en-GB" dirty="0"/>
              <a:t> km survey</a:t>
            </a:r>
          </a:p>
          <a:p>
            <a:r>
              <a:rPr lang="en-GB" dirty="0"/>
              <a:t>May and June 2015</a:t>
            </a:r>
          </a:p>
          <a:p>
            <a:r>
              <a:rPr lang="en-GB" dirty="0"/>
              <a:t>4 hours of flying </a:t>
            </a:r>
          </a:p>
          <a:p>
            <a:r>
              <a:rPr lang="en-GB" dirty="0"/>
              <a:t>7000 images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Training and validation plots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830321"/>
            <a:ext cx="7416824" cy="52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5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Aspect maps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98414"/>
            <a:ext cx="7402259" cy="52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3149"/>
      </p:ext>
    </p:extLst>
  </p:cSld>
  <p:clrMapOvr>
    <a:masterClrMapping/>
  </p:clrMapOvr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477</TotalTime>
  <Words>594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MONITORING NEEDS</vt:lpstr>
      <vt:lpstr>FUTURE SENSORS</vt:lpstr>
      <vt:lpstr>FUTURE PLATFORMS</vt:lpstr>
      <vt:lpstr>TRaining</vt:lpstr>
      <vt:lpstr>classification and data course </vt:lpstr>
      <vt:lpstr>PowerPoint Presentation</vt:lpstr>
    </vt:vector>
  </TitlesOfParts>
  <Company>CEH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Scholefield, Paul A.</dc:creator>
  <cp:lastModifiedBy>Andy Sier</cp:lastModifiedBy>
  <cp:revision>33</cp:revision>
  <dcterms:created xsi:type="dcterms:W3CDTF">2018-11-15T09:41:51Z</dcterms:created>
  <dcterms:modified xsi:type="dcterms:W3CDTF">2023-11-08T16:23:45Z</dcterms:modified>
</cp:coreProperties>
</file>