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8" r:id="rId12"/>
  </p:sldIdLst>
  <p:sldSz cx="9144000" cy="6858000" type="screen4x3"/>
  <p:notesSz cx="6718300" cy="985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BD77"/>
    <a:srgbClr val="347095"/>
    <a:srgbClr val="06776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rgbClr val="3366FF"/>
              </a:buClr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rgbClr val="3366FF"/>
              </a:buClr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rgbClr val="3366FF"/>
              </a:buClr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63075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rgbClr val="3366FF"/>
              </a:buClr>
              <a:defRPr sz="1200"/>
            </a:lvl1pPr>
          </a:lstStyle>
          <a:p>
            <a:pPr>
              <a:defRPr/>
            </a:pPr>
            <a:fld id="{AF0407C1-4E2B-4B86-8F50-6EB9EE8540E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61488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3CB6F55-C954-48F1-B31E-287C442CA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355725" y="5043488"/>
            <a:ext cx="3598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ctr">
              <a:spcBef>
                <a:spcPct val="20000"/>
              </a:spcBef>
              <a:buClr>
                <a:srgbClr val="3366FF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algn="ctr">
              <a:spcBef>
                <a:spcPct val="20000"/>
              </a:spcBef>
              <a:buClr>
                <a:srgbClr val="3366FF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algn="ctr">
              <a:spcBef>
                <a:spcPct val="20000"/>
              </a:spcBef>
              <a:buClr>
                <a:srgbClr val="3366FF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algn="ctr">
              <a:spcBef>
                <a:spcPct val="20000"/>
              </a:spcBef>
              <a:buClr>
                <a:srgbClr val="3366FF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algn="ctr">
              <a:spcBef>
                <a:spcPct val="20000"/>
              </a:spcBef>
              <a:buClr>
                <a:srgbClr val="3366FF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l" eaLnBrk="1" hangingPunct="1">
              <a:spcBef>
                <a:spcPct val="50000"/>
              </a:spcBef>
              <a:buClrTx/>
              <a:defRPr/>
            </a:pPr>
            <a:endParaRPr lang="en-GB" altLang="en-US" sz="1800" smtClean="0"/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5963" y="1957388"/>
            <a:ext cx="6800850" cy="1879600"/>
          </a:xfrm>
          <a:ln w="57150" cmpd="thinThick"/>
        </p:spPr>
        <p:txBody>
          <a:bodyPr lIns="91440" tIns="45720" rIns="91440" bIns="45720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7550" y="3998913"/>
            <a:ext cx="6799263" cy="2224087"/>
          </a:xfrm>
          <a:ln w="57150" cmpd="thickThin"/>
        </p:spPr>
        <p:txBody>
          <a:bodyPr/>
          <a:lstStyle>
            <a:lvl1pPr marL="0" indent="0" algn="ctr">
              <a:buFont typeface="Times" pitchFamily="-109" charset="0"/>
              <a:buNone/>
              <a:defRPr sz="2800">
                <a:solidFill>
                  <a:srgbClr val="347095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17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7359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1363" y="363538"/>
            <a:ext cx="1700212" cy="5897562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5963" y="363538"/>
            <a:ext cx="4953000" cy="589756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871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92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925" y="4406900"/>
            <a:ext cx="6617788" cy="1362075"/>
          </a:xfrm>
        </p:spPr>
        <p:txBody>
          <a:bodyPr/>
          <a:lstStyle>
            <a:lvl1pPr algn="l">
              <a:defRPr sz="3600" b="1" cap="all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6925" y="2906713"/>
            <a:ext cx="66177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45591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5963" y="1509713"/>
            <a:ext cx="3325812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509713"/>
            <a:ext cx="3325813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116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546" y="274638"/>
            <a:ext cx="695425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546" y="1535113"/>
            <a:ext cx="33399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2546" y="2174875"/>
            <a:ext cx="333996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22771" y="1535113"/>
            <a:ext cx="336402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22771" y="2174875"/>
            <a:ext cx="336402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1811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667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5943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06515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5223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7550" y="363538"/>
            <a:ext cx="68040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pic>
        <p:nvPicPr>
          <p:cNvPr id="1027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5963" y="1509713"/>
            <a:ext cx="680402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2" grpId="0" build="p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47095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47095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47095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47095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47095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347095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347095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347095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347095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47095"/>
        </a:buClr>
        <a:buFont typeface="Times" panose="02020603050405020304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47095"/>
        </a:buClr>
        <a:buFont typeface="Times" panose="02020603050405020304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47095"/>
        </a:buClr>
        <a:buFont typeface="Times" panose="02020603050405020304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47095"/>
        </a:buClr>
        <a:buFont typeface="Times" panose="02020603050405020304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47095"/>
        </a:buClr>
        <a:buFont typeface="Times" panose="02020603050405020304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9FBD77"/>
        </a:buClr>
        <a:buFont typeface="Times" pitchFamily="-109" charset="0"/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9FBD77"/>
        </a:buClr>
        <a:buFont typeface="Times" pitchFamily="-109" charset="0"/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9FBD77"/>
        </a:buClr>
        <a:buFont typeface="Times" pitchFamily="-109" charset="0"/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9FBD77"/>
        </a:buClr>
        <a:buFont typeface="Times" pitchFamily="-109" charset="0"/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pa.uav@sepa.org.uk" TargetMode="External"/><Relationship Id="rId2" Type="http://schemas.openxmlformats.org/officeDocument/2006/relationships/hyperlink" Target="mailto:kirsten.davidson@sepa.org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epa.uav@sepa.org.uk" TargetMode="External"/><Relationship Id="rId2" Type="http://schemas.openxmlformats.org/officeDocument/2006/relationships/hyperlink" Target="mailto:kirsten.davidson@sepa.org.uk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5963" y="1344613"/>
            <a:ext cx="6800850" cy="1879600"/>
          </a:xfrm>
          <a:ln w="9525" cmpd="sng"/>
        </p:spPr>
        <p:txBody>
          <a:bodyPr/>
          <a:lstStyle/>
          <a:p>
            <a:pPr eaLnBrk="1" hangingPunct="1"/>
            <a:r>
              <a:rPr lang="en-GB" altLang="en-US" sz="6000" smtClean="0">
                <a:ea typeface="ＭＳ Ｐゴシック" panose="020B0600070205080204" pitchFamily="34" charset="-128"/>
              </a:rPr>
              <a:t>SEPA’s use of drones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ln w="9525" cmpd="sng"/>
        </p:spPr>
        <p:txBody>
          <a:bodyPr/>
          <a:lstStyle/>
          <a:p>
            <a:pPr eaLnBrk="1" hangingPunct="1">
              <a:buFont typeface="Times" panose="02020603050405020304" pitchFamily="18" charset="0"/>
              <a:buNone/>
            </a:pPr>
            <a:r>
              <a:rPr lang="en-GB" altLang="en-US" smtClean="0">
                <a:ea typeface="ＭＳ Ｐゴシック" panose="020B0600070205080204" pitchFamily="34" charset="-128"/>
              </a:rPr>
              <a:t>Kirsten Davidson</a:t>
            </a: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GB" altLang="en-US" smtClean="0">
                <a:ea typeface="ＭＳ Ｐゴシック" panose="020B0600070205080204" pitchFamily="34" charset="-128"/>
                <a:hlinkClick r:id="rId2"/>
              </a:rPr>
              <a:t>kirsten.davidson@sepa.org.uk</a:t>
            </a:r>
            <a:endParaRPr lang="en-GB" altLang="en-US" smtClean="0">
              <a:ea typeface="ＭＳ Ｐゴシック" panose="020B0600070205080204" pitchFamily="34" charset="-128"/>
            </a:endParaRPr>
          </a:p>
          <a:p>
            <a:pPr eaLnBrk="1" hangingPunct="1">
              <a:buFont typeface="Times" panose="02020603050405020304" pitchFamily="18" charset="0"/>
              <a:buNone/>
            </a:pPr>
            <a:endParaRPr lang="en-GB" altLang="en-US" smtClean="0">
              <a:ea typeface="ＭＳ Ｐゴシック" panose="020B0600070205080204" pitchFamily="34" charset="-128"/>
            </a:endParaRP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GB" altLang="en-US" smtClean="0">
                <a:ea typeface="ＭＳ Ｐゴシック" panose="020B0600070205080204" pitchFamily="34" charset="-128"/>
                <a:hlinkClick r:id="rId3"/>
              </a:rPr>
              <a:t>sepa.uav@sepa.org.uk</a:t>
            </a:r>
            <a:endParaRPr lang="en-GB" altLang="en-US" smtClean="0">
              <a:ea typeface="ＭＳ Ｐゴシック" panose="020B0600070205080204" pitchFamily="34" charset="-128"/>
            </a:endParaRPr>
          </a:p>
          <a:p>
            <a:pPr eaLnBrk="1" hangingPunct="1">
              <a:buFont typeface="Times" panose="02020603050405020304" pitchFamily="18" charset="0"/>
              <a:buNone/>
            </a:pPr>
            <a:endParaRPr lang="en-GB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01800" y="95250"/>
            <a:ext cx="68040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kern="0" dirty="0" smtClean="0">
                <a:ea typeface="ＭＳ Ｐゴシック" panose="020B0600070205080204" pitchFamily="34" charset="-128"/>
              </a:rPr>
              <a:t>Site Investigations</a:t>
            </a:r>
          </a:p>
          <a:p>
            <a:pPr algn="ctr" eaLnBrk="1" hangingPunct="1">
              <a:defRPr/>
            </a:pPr>
            <a:r>
              <a:rPr lang="en-US" altLang="en-US" kern="0" dirty="0" smtClean="0">
                <a:ea typeface="ＭＳ Ｐゴシック" panose="020B0600070205080204" pitchFamily="34" charset="-128"/>
              </a:rPr>
              <a:t>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6013" r="16000" b="5448"/>
          <a:stretch/>
        </p:blipFill>
        <p:spPr>
          <a:xfrm>
            <a:off x="2159000" y="1271015"/>
            <a:ext cx="5723128" cy="5230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t="7710" r="11400" b="2336"/>
          <a:stretch/>
        </p:blipFill>
        <p:spPr>
          <a:xfrm>
            <a:off x="1252728" y="694943"/>
            <a:ext cx="6848856" cy="581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65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7363" y="1280605"/>
            <a:ext cx="6800850" cy="1879600"/>
          </a:xfrm>
          <a:ln w="9525" cmpd="sng"/>
        </p:spPr>
        <p:txBody>
          <a:bodyPr/>
          <a:lstStyle/>
          <a:p>
            <a:pPr eaLnBrk="1" hangingPunct="1"/>
            <a:r>
              <a:rPr lang="en-GB" altLang="en-US" sz="6000" dirty="0" smtClean="0">
                <a:ea typeface="ＭＳ Ｐゴシック" panose="020B0600070205080204" pitchFamily="34" charset="-128"/>
              </a:rPr>
              <a:t>Thank you</a:t>
            </a:r>
            <a:br>
              <a:rPr lang="en-GB" altLang="en-US" sz="6000" dirty="0" smtClean="0">
                <a:ea typeface="ＭＳ Ｐゴシック" panose="020B0600070205080204" pitchFamily="34" charset="-128"/>
              </a:rPr>
            </a:br>
            <a:r>
              <a:rPr lang="en-GB" altLang="en-US" sz="6000" dirty="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</a:t>
            </a:r>
            <a:endParaRPr lang="en-GB" altLang="en-US" sz="60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8950" y="4026345"/>
            <a:ext cx="6799263" cy="2224087"/>
          </a:xfrm>
          <a:ln w="9525" cmpd="sng"/>
        </p:spPr>
        <p:txBody>
          <a:bodyPr/>
          <a:lstStyle/>
          <a:p>
            <a:pPr eaLnBrk="1" hangingPunct="1">
              <a:buFont typeface="Times" panose="02020603050405020304" pitchFamily="18" charset="0"/>
              <a:buNone/>
            </a:pPr>
            <a:r>
              <a:rPr lang="en-GB" altLang="en-US" dirty="0" smtClean="0">
                <a:ea typeface="ＭＳ Ｐゴシック" panose="020B0600070205080204" pitchFamily="34" charset="-128"/>
              </a:rPr>
              <a:t>Kirsten Davidson</a:t>
            </a: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GB" altLang="en-US" dirty="0" smtClean="0">
                <a:ea typeface="ＭＳ Ｐゴシック" panose="020B0600070205080204" pitchFamily="34" charset="-128"/>
                <a:hlinkClick r:id="rId2"/>
              </a:rPr>
              <a:t>kirsten.davidson@sepa.org.uk</a:t>
            </a:r>
            <a:endParaRPr lang="en-GB" altLang="en-US" dirty="0" smtClean="0">
              <a:ea typeface="ＭＳ Ｐゴシック" panose="020B0600070205080204" pitchFamily="34" charset="-128"/>
            </a:endParaRPr>
          </a:p>
          <a:p>
            <a:pPr eaLnBrk="1" hangingPunct="1">
              <a:buFont typeface="Times" panose="02020603050405020304" pitchFamily="18" charset="0"/>
              <a:buNone/>
            </a:pPr>
            <a:endParaRPr lang="en-GB" altLang="en-US" dirty="0" smtClean="0">
              <a:ea typeface="ＭＳ Ｐゴシック" panose="020B0600070205080204" pitchFamily="34" charset="-128"/>
            </a:endParaRP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GB" altLang="en-US" dirty="0" smtClean="0">
                <a:ea typeface="ＭＳ Ｐゴシック" panose="020B0600070205080204" pitchFamily="34" charset="-128"/>
                <a:hlinkClick r:id="rId3"/>
              </a:rPr>
              <a:t>sepa.uav@sepa.org.uk</a:t>
            </a:r>
            <a:endParaRPr lang="en-GB" altLang="en-US" dirty="0" smtClean="0">
              <a:ea typeface="ＭＳ Ｐゴシック" panose="020B0600070205080204" pitchFamily="34" charset="-128"/>
            </a:endParaRPr>
          </a:p>
          <a:p>
            <a:pPr eaLnBrk="1" hangingPunct="1">
              <a:buFont typeface="Times" panose="02020603050405020304" pitchFamily="18" charset="0"/>
              <a:buNone/>
            </a:pPr>
            <a:endParaRPr lang="en-GB" altLang="en-US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2155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8635" r="12811" b="4204"/>
          <a:stretch>
            <a:fillRect/>
          </a:stretch>
        </p:blipFill>
        <p:spPr bwMode="auto">
          <a:xfrm>
            <a:off x="1701800" y="1176485"/>
            <a:ext cx="7076440" cy="426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r="18448"/>
          <a:stretch/>
        </p:blipFill>
        <p:spPr>
          <a:xfrm>
            <a:off x="1810512" y="1176485"/>
            <a:ext cx="5303520" cy="4241574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1800" y="95250"/>
            <a:ext cx="6804025" cy="965200"/>
          </a:xfrm>
        </p:spPr>
        <p:txBody>
          <a:bodyPr/>
          <a:lstStyle/>
          <a:p>
            <a:pPr algn="ctr" eaLnBrk="1" hangingPunct="1"/>
            <a:r>
              <a:rPr lang="en-US" altLang="en-US" smtClean="0">
                <a:ea typeface="ＭＳ Ｐゴシック" panose="020B0600070205080204" pitchFamily="34" charset="-128"/>
              </a:rPr>
              <a:t>SEPA’s drones</a:t>
            </a:r>
          </a:p>
        </p:txBody>
      </p: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4099479" y="714820"/>
            <a:ext cx="1657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dirty="0"/>
              <a:t>Fixed </a:t>
            </a:r>
            <a:r>
              <a:rPr lang="en-GB" altLang="en-US" dirty="0" smtClean="0"/>
              <a:t>wing</a:t>
            </a:r>
            <a:endParaRPr lang="en-GB" alt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092949" y="2193823"/>
            <a:ext cx="202972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000" dirty="0" smtClean="0"/>
              <a:t>Sensefly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000" dirty="0" smtClean="0"/>
              <a:t>SwingletCAM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en-US" sz="2000" dirty="0"/>
          </a:p>
          <a:p>
            <a:pPr marL="342900" indent="-342900">
              <a:spcBef>
                <a:spcPct val="0"/>
              </a:spcBef>
              <a:buClrTx/>
            </a:pPr>
            <a:r>
              <a:rPr lang="en-GB" altLang="en-US" sz="2000" dirty="0" smtClean="0"/>
              <a:t>RGB camera</a:t>
            </a:r>
          </a:p>
          <a:p>
            <a:pPr marL="342900" indent="-342900">
              <a:spcBef>
                <a:spcPct val="0"/>
              </a:spcBef>
              <a:buClrTx/>
            </a:pPr>
            <a:r>
              <a:rPr lang="en-GB" altLang="en-US" sz="2000" dirty="0" smtClean="0"/>
              <a:t>NIR camera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en-US" sz="2000" dirty="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733475" y="5558625"/>
            <a:ext cx="25210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000" dirty="0" smtClean="0"/>
              <a:t>Sensefly eBEE+</a:t>
            </a:r>
            <a:endParaRPr lang="en-GB" altLang="en-US" sz="2000" dirty="0"/>
          </a:p>
          <a:p>
            <a:pPr marL="342900" indent="-342900">
              <a:spcBef>
                <a:spcPct val="0"/>
              </a:spcBef>
              <a:buClrTx/>
            </a:pPr>
            <a:r>
              <a:rPr lang="en-GB" altLang="en-US" sz="2000" dirty="0" smtClean="0"/>
              <a:t>S.O.D.A sensor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9" grpId="0"/>
      <p:bldP spid="7" grpId="0"/>
      <p:bldP spid="7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1800" y="95250"/>
            <a:ext cx="6804025" cy="9652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SEPA’s drones</a:t>
            </a:r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7421" r="12109" b="16360"/>
          <a:stretch>
            <a:fillRect/>
          </a:stretch>
        </p:blipFill>
        <p:spPr bwMode="auto">
          <a:xfrm>
            <a:off x="1701800" y="1151890"/>
            <a:ext cx="7323466" cy="346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4347825" y="598785"/>
            <a:ext cx="16914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dirty="0" smtClean="0"/>
              <a:t>Multi-Rotor</a:t>
            </a:r>
            <a:endParaRPr lang="en-GB" altLang="en-US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831206" y="4809744"/>
            <a:ext cx="47247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000" dirty="0" smtClean="0"/>
              <a:t>Custom built Quad-Copter airframe</a:t>
            </a:r>
            <a:endParaRPr lang="en-GB" altLang="en-US" sz="2000" dirty="0"/>
          </a:p>
          <a:p>
            <a:pPr marL="342900" indent="-342900">
              <a:spcBef>
                <a:spcPct val="0"/>
              </a:spcBef>
              <a:buClrTx/>
            </a:pPr>
            <a:r>
              <a:rPr lang="en-GB" altLang="en-US" sz="2000" dirty="0" smtClean="0"/>
              <a:t>True colour camera </a:t>
            </a:r>
          </a:p>
          <a:p>
            <a:pPr marL="1085850" lvl="1" indent="-342900">
              <a:spcBef>
                <a:spcPct val="0"/>
              </a:spcBef>
              <a:buClrTx/>
              <a:buFont typeface="Courier New" panose="02070309020205020404" pitchFamily="49" charset="0"/>
              <a:buChar char="o"/>
            </a:pPr>
            <a:r>
              <a:rPr lang="en-GB" altLang="en-US" sz="2000" dirty="0" smtClean="0"/>
              <a:t>stills + video</a:t>
            </a:r>
          </a:p>
          <a:p>
            <a:pPr marL="342900" indent="-342900">
              <a:spcBef>
                <a:spcPct val="0"/>
              </a:spcBef>
              <a:buClrTx/>
            </a:pPr>
            <a:r>
              <a:rPr lang="en-GB" altLang="en-US" sz="2000" dirty="0" smtClean="0"/>
              <a:t>Multi-spectral camera</a:t>
            </a:r>
          </a:p>
        </p:txBody>
      </p:sp>
    </p:spTree>
    <p:extLst>
      <p:ext uri="{BB962C8B-B14F-4D97-AF65-F5344CB8AC3E}">
        <p14:creationId xmlns:p14="http://schemas.microsoft.com/office/powerpoint/2010/main" val="3417553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01800" y="95250"/>
            <a:ext cx="68040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9pPr>
          </a:lstStyle>
          <a:p>
            <a:pPr algn="ctr" eaLnBrk="1" hangingPunct="1"/>
            <a:r>
              <a:rPr lang="en-US" altLang="en-US" kern="0" dirty="0" smtClean="0">
                <a:ea typeface="ＭＳ Ｐゴシック" panose="020B0600070205080204" pitchFamily="34" charset="-128"/>
              </a:rPr>
              <a:t>Background / History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01800" y="749554"/>
            <a:ext cx="7004050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200150" indent="-4572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709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GB" altLang="en-US" sz="2800" b="1" dirty="0" smtClean="0"/>
              <a:t>Fixed wing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Started as a 2-pilot flight team, 2012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4 additional pilots qualified, 2016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New eBEE+ bought summer 2018</a:t>
            </a:r>
          </a:p>
          <a:p>
            <a:pPr marL="0" indent="0" algn="ctr">
              <a:spcBef>
                <a:spcPct val="0"/>
              </a:spcBef>
              <a:buClrTx/>
              <a:buNone/>
            </a:pPr>
            <a:endParaRPr lang="en-GB" altLang="en-US" sz="1000" b="1" dirty="0" smtClean="0"/>
          </a:p>
          <a:p>
            <a:pPr marL="0" indent="0" algn="ctr">
              <a:spcBef>
                <a:spcPct val="0"/>
              </a:spcBef>
              <a:buClrTx/>
              <a:buNone/>
            </a:pPr>
            <a:r>
              <a:rPr lang="en-GB" altLang="en-US" sz="2800" b="1" dirty="0" smtClean="0"/>
              <a:t>Multi-Rotor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1 qualified pilot, 2016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3 additional pilots qualified, 2018</a:t>
            </a:r>
          </a:p>
          <a:p>
            <a:pPr marL="0" indent="0">
              <a:spcBef>
                <a:spcPct val="0"/>
              </a:spcBef>
              <a:buClrTx/>
              <a:buNone/>
            </a:pPr>
            <a:endParaRPr lang="en-GB" altLang="en-US" sz="2800" dirty="0" smtClean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Completed over </a:t>
            </a:r>
          </a:p>
          <a:p>
            <a:pPr lvl="1">
              <a:spcBef>
                <a:spcPct val="0"/>
              </a:spcBef>
              <a:buClrTx/>
              <a:buFont typeface="Courier New" panose="02070309020205020404" pitchFamily="49" charset="0"/>
              <a:buChar char="o"/>
            </a:pPr>
            <a:r>
              <a:rPr lang="en-GB" altLang="en-US" sz="2800" dirty="0" smtClean="0"/>
              <a:t>17 hours SwingletCAM flights</a:t>
            </a:r>
          </a:p>
          <a:p>
            <a:pPr lvl="1">
              <a:spcBef>
                <a:spcPct val="0"/>
              </a:spcBef>
              <a:buClrTx/>
              <a:buFont typeface="Courier New" panose="02070309020205020404" pitchFamily="49" charset="0"/>
              <a:buChar char="o"/>
            </a:pPr>
            <a:r>
              <a:rPr lang="en-GB" altLang="en-US" sz="2800" dirty="0" smtClean="0"/>
              <a:t>13 hours Quad-Copter flights</a:t>
            </a:r>
          </a:p>
          <a:p>
            <a:pPr lvl="1">
              <a:spcBef>
                <a:spcPct val="0"/>
              </a:spcBef>
              <a:buClrTx/>
              <a:buFont typeface="Courier New" panose="02070309020205020404" pitchFamily="49" charset="0"/>
              <a:buChar char="o"/>
            </a:pPr>
            <a:r>
              <a:rPr lang="en-GB" altLang="en-US" sz="2800" dirty="0" smtClean="0"/>
              <a:t>30 minutes eBEE+ flights </a:t>
            </a:r>
            <a:r>
              <a:rPr lang="en-GB" altLang="en-US" sz="1600" i="1" dirty="0" smtClean="0"/>
              <a:t>(in development)</a:t>
            </a:r>
            <a:endParaRPr lang="en-GB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45242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01800" y="95250"/>
            <a:ext cx="68040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kern="0" dirty="0" smtClean="0">
                <a:ea typeface="ＭＳ Ｐゴシック" panose="020B0600070205080204" pitchFamily="34" charset="-128"/>
              </a:rPr>
              <a:t>Marine Monitoring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4075" r="2200" b="2661"/>
          <a:stretch/>
        </p:blipFill>
        <p:spPr>
          <a:xfrm>
            <a:off x="969264" y="731520"/>
            <a:ext cx="7955585" cy="5550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2379" r="3599" b="46467"/>
          <a:stretch/>
        </p:blipFill>
        <p:spPr>
          <a:xfrm>
            <a:off x="256032" y="1609344"/>
            <a:ext cx="8741664" cy="3310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3934" r="2100" b="2378"/>
          <a:stretch/>
        </p:blipFill>
        <p:spPr>
          <a:xfrm>
            <a:off x="256032" y="475488"/>
            <a:ext cx="8759952" cy="60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9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01800" y="95250"/>
            <a:ext cx="68040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kern="0" dirty="0" smtClean="0">
                <a:ea typeface="ＭＳ Ｐゴシック" panose="020B0600070205080204" pitchFamily="34" charset="-128"/>
              </a:rPr>
              <a:t>Marine Monitoring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4179" r="2899" b="2131"/>
          <a:stretch/>
        </p:blipFill>
        <p:spPr>
          <a:xfrm>
            <a:off x="219456" y="502920"/>
            <a:ext cx="8677656" cy="6062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640" r="2600" b="2943"/>
          <a:stretch/>
        </p:blipFill>
        <p:spPr>
          <a:xfrm>
            <a:off x="242316" y="585216"/>
            <a:ext cx="8631936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21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01800" y="95250"/>
            <a:ext cx="68040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kern="0" dirty="0" smtClean="0">
                <a:ea typeface="ＭＳ Ｐゴシック" panose="020B0600070205080204" pitchFamily="34" charset="-128"/>
              </a:rPr>
              <a:t>River Restoration Projects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4922" r="1600" b="3085"/>
          <a:stretch/>
        </p:blipFill>
        <p:spPr>
          <a:xfrm>
            <a:off x="301752" y="512064"/>
            <a:ext cx="8695944" cy="5952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240" y="960120"/>
            <a:ext cx="1741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Pre-works, </a:t>
            </a:r>
          </a:p>
          <a:p>
            <a:pPr algn="ctr"/>
            <a:r>
              <a:rPr lang="en-GB" sz="2400" dirty="0" smtClean="0"/>
              <a:t>2014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0" t="9586" r="16500" b="8878"/>
          <a:stretch/>
        </p:blipFill>
        <p:spPr>
          <a:xfrm>
            <a:off x="1034710" y="451187"/>
            <a:ext cx="7085161" cy="6074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7289" y="1347932"/>
            <a:ext cx="1877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Post-works, </a:t>
            </a:r>
          </a:p>
          <a:p>
            <a:pPr algn="ctr"/>
            <a:r>
              <a:rPr lang="en-GB" sz="2400" dirty="0" smtClean="0"/>
              <a:t>2017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78031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01800" y="95250"/>
            <a:ext cx="68040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kern="0" dirty="0" smtClean="0">
                <a:ea typeface="ＭＳ Ｐゴシック" panose="020B0600070205080204" pitchFamily="34" charset="-128"/>
              </a:rPr>
              <a:t>River Restoration Projects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t="8667" r="3421" b="9067"/>
          <a:stretch/>
        </p:blipFill>
        <p:spPr>
          <a:xfrm>
            <a:off x="272415" y="577850"/>
            <a:ext cx="4562856" cy="5641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4001" r="10397" b="7999"/>
          <a:stretch/>
        </p:blipFill>
        <p:spPr>
          <a:xfrm>
            <a:off x="4299585" y="965454"/>
            <a:ext cx="4206240" cy="5349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15467" r="10775" b="24266"/>
          <a:stretch/>
        </p:blipFill>
        <p:spPr>
          <a:xfrm>
            <a:off x="1947672" y="617735"/>
            <a:ext cx="5596128" cy="56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89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01800" y="95250"/>
            <a:ext cx="68040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47095"/>
                </a:solidFill>
                <a:latin typeface="Arial" pitchFamily="-109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kern="0" dirty="0" smtClean="0">
                <a:ea typeface="ＭＳ Ｐゴシック" panose="020B0600070205080204" pitchFamily="34" charset="-128"/>
              </a:rPr>
              <a:t>Site Investigations</a:t>
            </a:r>
          </a:p>
          <a:p>
            <a:pPr algn="ctr" eaLnBrk="1" hangingPunct="1">
              <a:defRPr/>
            </a:pPr>
            <a:r>
              <a:rPr lang="en-US" altLang="en-US" kern="0" dirty="0" smtClean="0">
                <a:ea typeface="ＭＳ Ｐゴシック" panose="020B0600070205080204" pitchFamily="34" charset="-128"/>
              </a:rPr>
              <a:t>Colliery 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740" r="4100" b="3043"/>
          <a:stretch/>
        </p:blipFill>
        <p:spPr>
          <a:xfrm>
            <a:off x="265176" y="1216151"/>
            <a:ext cx="5341808" cy="3749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5589" r="7800" b="3609"/>
          <a:stretch/>
        </p:blipFill>
        <p:spPr>
          <a:xfrm>
            <a:off x="3761561" y="2871217"/>
            <a:ext cx="5263567" cy="382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2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15A84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15A84"/>
      </a:hlink>
      <a:folHlink>
        <a:srgbClr val="80808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thinThick" algn="ctr">
          <a:solidFill>
            <a:srgbClr val="33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3366FF"/>
          </a:buClr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thinThick" algn="ctr">
          <a:solidFill>
            <a:srgbClr val="33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3366FF"/>
          </a:buClr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</TotalTime>
  <Words>123</Words>
  <Application>Microsoft Office PowerPoint</Application>
  <PresentationFormat>On-screen Show (4:3)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ＭＳ Ｐゴシック</vt:lpstr>
      <vt:lpstr>Arial</vt:lpstr>
      <vt:lpstr>Courier New</vt:lpstr>
      <vt:lpstr>Times</vt:lpstr>
      <vt:lpstr>Wingdings</vt:lpstr>
      <vt:lpstr>Office Theme</vt:lpstr>
      <vt:lpstr>SEPA’s use of drones</vt:lpstr>
      <vt:lpstr>SEPA’s drones</vt:lpstr>
      <vt:lpstr>SEPA’s drones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</vt:lpstr>
    </vt:vector>
  </TitlesOfParts>
  <Company>뿿쫰뿿쩐םÐȰ珬뿿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Forsyth</dc:creator>
  <cp:lastModifiedBy>Davidson, Kirsten</cp:lastModifiedBy>
  <cp:revision>33</cp:revision>
  <dcterms:created xsi:type="dcterms:W3CDTF">2006-08-25T13:57:05Z</dcterms:created>
  <dcterms:modified xsi:type="dcterms:W3CDTF">2019-02-25T08:33:52Z</dcterms:modified>
</cp:coreProperties>
</file>