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58"/>
  </p:notesMasterIdLst>
  <p:handoutMasterIdLst>
    <p:handoutMasterId r:id="rId59"/>
  </p:handoutMasterIdLst>
  <p:sldIdLst>
    <p:sldId id="631" r:id="rId9"/>
    <p:sldId id="682" r:id="rId10"/>
    <p:sldId id="667" r:id="rId11"/>
    <p:sldId id="691" r:id="rId12"/>
    <p:sldId id="587" r:id="rId13"/>
    <p:sldId id="526" r:id="rId14"/>
    <p:sldId id="665" r:id="rId15"/>
    <p:sldId id="687" r:id="rId16"/>
    <p:sldId id="688" r:id="rId17"/>
    <p:sldId id="689" r:id="rId18"/>
    <p:sldId id="684" r:id="rId19"/>
    <p:sldId id="690" r:id="rId20"/>
    <p:sldId id="619" r:id="rId21"/>
    <p:sldId id="683" r:id="rId22"/>
    <p:sldId id="508" r:id="rId23"/>
    <p:sldId id="685" r:id="rId24"/>
    <p:sldId id="443" r:id="rId25"/>
    <p:sldId id="371" r:id="rId26"/>
    <p:sldId id="673" r:id="rId27"/>
    <p:sldId id="494" r:id="rId28"/>
    <p:sldId id="485" r:id="rId29"/>
    <p:sldId id="446" r:id="rId30"/>
    <p:sldId id="464" r:id="rId31"/>
    <p:sldId id="670" r:id="rId32"/>
    <p:sldId id="671" r:id="rId33"/>
    <p:sldId id="675" r:id="rId34"/>
    <p:sldId id="668" r:id="rId35"/>
    <p:sldId id="669" r:id="rId36"/>
    <p:sldId id="676" r:id="rId37"/>
    <p:sldId id="630" r:id="rId38"/>
    <p:sldId id="699" r:id="rId39"/>
    <p:sldId id="674" r:id="rId40"/>
    <p:sldId id="695" r:id="rId41"/>
    <p:sldId id="696" r:id="rId42"/>
    <p:sldId id="656" r:id="rId43"/>
    <p:sldId id="666" r:id="rId44"/>
    <p:sldId id="698" r:id="rId45"/>
    <p:sldId id="697" r:id="rId46"/>
    <p:sldId id="693" r:id="rId47"/>
    <p:sldId id="694" r:id="rId48"/>
    <p:sldId id="598" r:id="rId49"/>
    <p:sldId id="677" r:id="rId50"/>
    <p:sldId id="679" r:id="rId51"/>
    <p:sldId id="678" r:id="rId52"/>
    <p:sldId id="680" r:id="rId53"/>
    <p:sldId id="681" r:id="rId54"/>
    <p:sldId id="604" r:id="rId55"/>
    <p:sldId id="686" r:id="rId56"/>
    <p:sldId id="488" r:id="rId57"/>
  </p:sldIdLst>
  <p:sldSz cx="9144000" cy="5143500" type="screen16x9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A21"/>
    <a:srgbClr val="D2482C"/>
    <a:srgbClr val="B63D26"/>
    <a:srgbClr val="9B8C55"/>
    <a:srgbClr val="7B7A65"/>
    <a:srgbClr val="FF0000"/>
    <a:srgbClr val="59BAEB"/>
    <a:srgbClr val="AA1101"/>
    <a:srgbClr val="0F8A22"/>
    <a:srgbClr val="FE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2" autoAdjust="0"/>
    <p:restoredTop sz="95828" autoAdjust="0"/>
  </p:normalViewPr>
  <p:slideViewPr>
    <p:cSldViewPr>
      <p:cViewPr varScale="1">
        <p:scale>
          <a:sx n="136" d="100"/>
          <a:sy n="136" d="100"/>
        </p:scale>
        <p:origin x="654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21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788" y="3003947"/>
            <a:ext cx="8488363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1313" y="2982516"/>
            <a:ext cx="6400800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1313" y="2982516"/>
            <a:ext cx="6400800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4"/>
            <a:ext cx="2124075" cy="4129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4"/>
            <a:ext cx="6219825" cy="4129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788" y="3003947"/>
            <a:ext cx="8488363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788" y="3003947"/>
            <a:ext cx="8488363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788" y="3003947"/>
            <a:ext cx="8488363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788" y="3003947"/>
            <a:ext cx="8488363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ts val="35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09459" y="-26543"/>
            <a:ext cx="9750237" cy="3843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Flood measurements:</a:t>
            </a:r>
          </a:p>
          <a:p>
            <a:pPr algn="ctr"/>
            <a:r>
              <a:rPr lang="en-GB" sz="6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Evolution of methods</a:t>
            </a:r>
          </a:p>
          <a:p>
            <a:pPr algn="ctr"/>
            <a:r>
              <a:rPr lang="en-GB" sz="63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From Floaters to Drones</a:t>
            </a:r>
          </a:p>
          <a:p>
            <a:pPr algn="ctr"/>
            <a:r>
              <a:rPr lang="en-GB" sz="6300" b="1" strike="sngStrik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&amp; Citizens with Phones</a:t>
            </a:r>
            <a:r>
              <a:rPr lang="en-GB" sz="6300" b="1" strike="sng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03648" y="4166914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Nick Everard: Environment Agency</a:t>
            </a:r>
          </a:p>
        </p:txBody>
      </p:sp>
      <p:sp>
        <p:nvSpPr>
          <p:cNvPr id="7" name="Rectangle 6"/>
          <p:cNvSpPr/>
          <p:nvPr/>
        </p:nvSpPr>
        <p:spPr>
          <a:xfrm>
            <a:off x="6249697" y="4638129"/>
            <a:ext cx="2826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January 29</a:t>
            </a:r>
            <a:r>
              <a:rPr lang="en-GB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,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-1900542" y="461436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ShARE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Drones Workshop</a:t>
            </a:r>
          </a:p>
        </p:txBody>
      </p:sp>
    </p:spTree>
    <p:extLst>
      <p:ext uri="{BB962C8B-B14F-4D97-AF65-F5344CB8AC3E}">
        <p14:creationId xmlns:p14="http://schemas.microsoft.com/office/powerpoint/2010/main" val="3396356695"/>
      </p:ext>
    </p:extLst>
  </p:cSld>
  <p:clrMapOvr>
    <a:masterClrMapping/>
  </p:clrMapOvr>
  <p:transition advTm="800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Image result for chees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517"/>
          <a:stretch/>
        </p:blipFill>
        <p:spPr bwMode="auto">
          <a:xfrm>
            <a:off x="5276850" y="2280934"/>
            <a:ext cx="3867151" cy="265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511143" y="-185548"/>
            <a:ext cx="10166286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925" b="1" dirty="0">
                <a:solidFill>
                  <a:srgbClr val="FDD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74.07407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773774"/>
            <a:ext cx="922720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50" b="1" dirty="0">
                <a:solidFill>
                  <a:srgbClr val="FDD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number of Morpeth flood schemes we could build with annual Christmas cheese spend</a:t>
            </a:r>
            <a:endParaRPr lang="en-GB" sz="1650" b="1" dirty="0"/>
          </a:p>
        </p:txBody>
      </p:sp>
    </p:spTree>
    <p:extLst>
      <p:ext uri="{BB962C8B-B14F-4D97-AF65-F5344CB8AC3E}">
        <p14:creationId xmlns:p14="http://schemas.microsoft.com/office/powerpoint/2010/main" val="2152131063"/>
      </p:ext>
    </p:extLst>
  </p:cSld>
  <p:clrMapOvr>
    <a:masterClrMapping/>
  </p:clrMapOvr>
  <p:transition advTm="1500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86864" y="1069416"/>
            <a:ext cx="9725739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how much water</a:t>
            </a:r>
            <a:endParaRPr lang="en-GB" sz="9500" dirty="0">
              <a:solidFill>
                <a:srgbClr val="FF0000"/>
              </a:solidFill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-180528" y="1349199"/>
            <a:ext cx="8064896" cy="510778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…we really need to know…..</a:t>
            </a:r>
          </a:p>
        </p:txBody>
      </p:sp>
      <p:sp>
        <p:nvSpPr>
          <p:cNvPr id="7" name="Rectangle 6"/>
          <p:cNvSpPr/>
          <p:nvPr/>
        </p:nvSpPr>
        <p:spPr>
          <a:xfrm>
            <a:off x="6804248" y="2080369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…is there….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283666" y="146331"/>
            <a:ext cx="8064896" cy="783193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To 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forecast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and 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manage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floods…..</a:t>
            </a:r>
          </a:p>
        </p:txBody>
      </p:sp>
    </p:spTree>
    <p:extLst>
      <p:ext uri="{BB962C8B-B14F-4D97-AF65-F5344CB8AC3E}">
        <p14:creationId xmlns:p14="http://schemas.microsoft.com/office/powerpoint/2010/main" val="52628146"/>
      </p:ext>
    </p:extLst>
  </p:cSld>
  <p:clrMapOvr>
    <a:masterClrMapping/>
  </p:clrMapOvr>
  <p:transition advTm="800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19125" y="-782397"/>
            <a:ext cx="116776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Flow</a:t>
            </a:r>
            <a:endParaRPr lang="en-GB" sz="36000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3722" y="4839460"/>
            <a:ext cx="35638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Cockermouth, 2009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99183" y="2927095"/>
            <a:ext cx="6841034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= the</a:t>
            </a:r>
            <a:r>
              <a:rPr lang="en-GB" sz="4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critical parameter</a:t>
            </a:r>
          </a:p>
        </p:txBody>
      </p:sp>
    </p:spTree>
    <p:extLst>
      <p:ext uri="{BB962C8B-B14F-4D97-AF65-F5344CB8AC3E}">
        <p14:creationId xmlns:p14="http://schemas.microsoft.com/office/powerpoint/2010/main" val="311319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"/>
            <a:ext cx="9144000" cy="51435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4644008" y="4642956"/>
            <a:ext cx="4392488" cy="408623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dirty="0" err="1">
                <a:solidFill>
                  <a:schemeClr val="bg1"/>
                </a:solidFill>
                <a:latin typeface="Ebrima" panose="02000000000000000000" charset="0"/>
                <a:cs typeface="Ebrima" panose="02000000000000000000" charset="0"/>
              </a:rPr>
              <a:t>Mytholmroyd</a:t>
            </a:r>
            <a:r>
              <a:rPr lang="en-GB" dirty="0">
                <a:solidFill>
                  <a:schemeClr val="bg1"/>
                </a:solidFill>
                <a:latin typeface="Ebrima" panose="02000000000000000000" charset="0"/>
                <a:cs typeface="Ebrima" panose="02000000000000000000" charset="0"/>
              </a:rPr>
              <a:t>, England, December 2015</a:t>
            </a:r>
          </a:p>
        </p:txBody>
      </p:sp>
      <p:sp>
        <p:nvSpPr>
          <p:cNvPr id="4" name="Rectangle 3"/>
          <p:cNvSpPr/>
          <p:nvPr/>
        </p:nvSpPr>
        <p:spPr>
          <a:xfrm>
            <a:off x="-304496" y="372824"/>
            <a:ext cx="9752991" cy="25083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important</a:t>
            </a:r>
            <a:endParaRPr lang="en-GB" sz="15700" dirty="0">
              <a:solidFill>
                <a:srgbClr val="FF0000"/>
              </a:solidFill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23834" y="1328930"/>
            <a:ext cx="8064896" cy="510778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Our work, our science, our data is more</a:t>
            </a:r>
          </a:p>
        </p:txBody>
      </p:sp>
      <p:sp>
        <p:nvSpPr>
          <p:cNvPr id="7" name="Rectangle 6"/>
          <p:cNvSpPr/>
          <p:nvPr/>
        </p:nvSpPr>
        <p:spPr>
          <a:xfrm>
            <a:off x="7152186" y="2036759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than ever</a:t>
            </a:r>
          </a:p>
        </p:txBody>
      </p:sp>
    </p:spTree>
    <p:extLst>
      <p:ext uri="{BB962C8B-B14F-4D97-AF65-F5344CB8AC3E}">
        <p14:creationId xmlns:p14="http://schemas.microsoft.com/office/powerpoint/2010/main" val="916762396"/>
      </p:ext>
    </p:extLst>
  </p:cSld>
  <p:clrMapOvr>
    <a:masterClrMapping/>
  </p:clrMapOvr>
  <p:transition advTm="800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608" y="-524594"/>
            <a:ext cx="6912470" cy="5093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but</a:t>
            </a:r>
            <a:endParaRPr lang="en-GB" sz="325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24544" y="3579862"/>
            <a:ext cx="1015312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Extreme Floods</a:t>
            </a:r>
          </a:p>
        </p:txBody>
      </p:sp>
      <p:sp>
        <p:nvSpPr>
          <p:cNvPr id="6" name="Rectangle 5"/>
          <p:cNvSpPr/>
          <p:nvPr/>
        </p:nvSpPr>
        <p:spPr>
          <a:xfrm>
            <a:off x="72008" y="3784788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…with an increase in </a:t>
            </a:r>
          </a:p>
        </p:txBody>
      </p:sp>
    </p:spTree>
    <p:extLst>
      <p:ext uri="{BB962C8B-B14F-4D97-AF65-F5344CB8AC3E}">
        <p14:creationId xmlns:p14="http://schemas.microsoft.com/office/powerpoint/2010/main" val="1389660219"/>
      </p:ext>
    </p:extLst>
  </p:cSld>
  <p:clrMapOvr>
    <a:masterClrMapping/>
  </p:clrMapOvr>
  <p:transition advTm="8000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7" y="-6351"/>
            <a:ext cx="9202456" cy="5169939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-252536" y="1182491"/>
            <a:ext cx="11089232" cy="1396127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7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established methods</a:t>
            </a:r>
            <a:endParaRPr lang="en-GB" sz="7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3486" y="1491630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….many 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7022907" y="2016124"/>
            <a:ext cx="2121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..cannot cope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61337733"/>
      </p:ext>
    </p:extLst>
  </p:cSld>
  <p:clrMapOvr>
    <a:masterClrMapping/>
  </p:clrMapOvr>
  <p:transition advTm="15000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88890"/>
            <a:ext cx="9144000" cy="591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10002" y="-34070"/>
            <a:ext cx="7949875" cy="783193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Flow gauging 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from bridges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29" y="4452528"/>
            <a:ext cx="9144000" cy="44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3688" y="4083918"/>
            <a:ext cx="7168309" cy="923330"/>
          </a:xfrm>
          <a:prstGeom prst="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Time-consuming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and 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hazardous</a:t>
            </a:r>
          </a:p>
          <a:p>
            <a:pPr algn="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(to us, to road traffic and to river users)</a:t>
            </a:r>
          </a:p>
        </p:txBody>
      </p:sp>
    </p:spTree>
    <p:extLst>
      <p:ext uri="{BB962C8B-B14F-4D97-AF65-F5344CB8AC3E}">
        <p14:creationId xmlns:p14="http://schemas.microsoft.com/office/powerpoint/2010/main" val="3775765244"/>
      </p:ext>
    </p:extLst>
  </p:cSld>
  <p:clrMapOvr>
    <a:masterClrMapping/>
  </p:clrMapOvr>
  <p:transition advTm="12000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56" y="29290"/>
            <a:ext cx="9144000" cy="51254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3862903"/>
            <a:ext cx="914400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3156" y="123478"/>
            <a:ext cx="91571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24594" y="-82777"/>
            <a:ext cx="8879325" cy="783193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Manned boats: </a:t>
            </a:r>
            <a:r>
              <a:rPr lang="en-GB" sz="4000" b="1" dirty="0" err="1">
                <a:solidFill>
                  <a:srgbClr val="F0E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kinda</a:t>
            </a:r>
            <a:r>
              <a:rPr lang="en-GB" sz="4000" b="1" dirty="0">
                <a:solidFill>
                  <a:srgbClr val="F0E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fun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, but……..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39508" y="4374059"/>
            <a:ext cx="3464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And very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slooooowww</a:t>
            </a:r>
            <a:endParaRPr lang="en-GB" sz="2400" b="1" dirty="0">
              <a:solidFill>
                <a:srgbClr val="FBD6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 rot="19732631">
            <a:off x="1259632" y="1717374"/>
            <a:ext cx="7056784" cy="1464231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Dangerous!!!</a:t>
            </a:r>
          </a:p>
        </p:txBody>
      </p:sp>
    </p:spTree>
    <p:extLst>
      <p:ext uri="{BB962C8B-B14F-4D97-AF65-F5344CB8AC3E}">
        <p14:creationId xmlns:p14="http://schemas.microsoft.com/office/powerpoint/2010/main" val="1883077220"/>
      </p:ext>
    </p:extLst>
  </p:cSld>
  <p:clrMapOvr>
    <a:masterClrMapping/>
  </p:clrMapOvr>
  <p:transition advTm="12000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6" y="0"/>
            <a:ext cx="9130334" cy="5174754"/>
          </a:xfrm>
          <a:prstGeom prst="rect">
            <a:avLst/>
          </a:prstGeom>
        </p:spPr>
      </p:pic>
      <p:sp>
        <p:nvSpPr>
          <p:cNvPr id="112646" name="AutoShape 6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48" name="AutoShape 8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50" name="AutoShape 10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52" name="AutoShape 12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54" name="AutoShape 14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3862903"/>
            <a:ext cx="914400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3156" y="123478"/>
            <a:ext cx="91571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4922" y="0"/>
            <a:ext cx="5312743" cy="5159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95347" y="1790174"/>
            <a:ext cx="974836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500" b="1" dirty="0">
                <a:solidFill>
                  <a:srgbClr val="D24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in America…..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34330" y="2324136"/>
            <a:ext cx="2809478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Meanwhile…..</a:t>
            </a:r>
            <a:endParaRPr lang="en-GB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452710" y="4623479"/>
            <a:ext cx="8604447" cy="510778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Anybody….?</a:t>
            </a:r>
          </a:p>
        </p:txBody>
      </p:sp>
    </p:spTree>
  </p:cSld>
  <p:clrMapOvr>
    <a:masterClrMapping/>
  </p:clrMapOvr>
  <p:transition advTm="8000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Pics\Hydrometry\Field Computers\ADCP_Manned Boat_2016020317024976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7937"/>
            <a:ext cx="9144000" cy="5143500"/>
          </a:xfrm>
          <a:prstGeom prst="rect">
            <a:avLst/>
          </a:prstGeom>
          <a:solidFill>
            <a:srgbClr val="D6190F">
              <a:alpha val="54000"/>
            </a:srgbClr>
          </a:solidFill>
        </p:spPr>
      </p:pic>
      <p:sp>
        <p:nvSpPr>
          <p:cNvPr id="112646" name="AutoShape 6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48" name="AutoShape 8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50" name="AutoShape 10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52" name="AutoShape 12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54" name="AutoShape 14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3862903"/>
            <a:ext cx="914400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3156" y="123478"/>
            <a:ext cx="91571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433660" y="3512920"/>
            <a:ext cx="8604447" cy="1532334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Much better, but </a:t>
            </a:r>
          </a:p>
          <a:p>
            <a:pPr algn="r"/>
            <a:r>
              <a:rPr lang="en-GB" sz="3600" b="1" dirty="0">
                <a:solidFill>
                  <a:srgbClr val="CD4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people still had to go in boats </a:t>
            </a:r>
            <a:endParaRPr lang="en-GB" sz="2800" b="1" dirty="0">
              <a:solidFill>
                <a:srgbClr val="CD49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pPr algn="r"/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[even in floods]</a:t>
            </a:r>
            <a:endParaRPr lang="en-GB" sz="2400" dirty="0">
              <a:solidFill>
                <a:srgbClr val="FBD6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79816" y="1127755"/>
            <a:ext cx="9690473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500" b="1" dirty="0">
                <a:solidFill>
                  <a:srgbClr val="CD4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Acoustic instruments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34330" y="1393602"/>
            <a:ext cx="2112169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From 2002</a:t>
            </a:r>
            <a:endParaRPr lang="en-GB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33158"/>
      </p:ext>
    </p:extLst>
  </p:cSld>
  <p:clrMapOvr>
    <a:masterClrMapping/>
  </p:clrMapOvr>
  <p:transition advTm="8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A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49"/>
            <a:ext cx="5081048" cy="33912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49697" y="4638129"/>
            <a:ext cx="2826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January 29</a:t>
            </a:r>
            <a:r>
              <a:rPr lang="en-GB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, 2019</a:t>
            </a:r>
          </a:p>
        </p:txBody>
      </p:sp>
      <p:sp>
        <p:nvSpPr>
          <p:cNvPr id="3" name="Rectangle 2"/>
          <p:cNvSpPr/>
          <p:nvPr/>
        </p:nvSpPr>
        <p:spPr>
          <a:xfrm>
            <a:off x="-1900542" y="461436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ShARE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Drones Workshop</a:t>
            </a:r>
          </a:p>
        </p:txBody>
      </p:sp>
      <p:sp>
        <p:nvSpPr>
          <p:cNvPr id="5" name="Rectangle 4"/>
          <p:cNvSpPr/>
          <p:nvPr/>
        </p:nvSpPr>
        <p:spPr>
          <a:xfrm>
            <a:off x="3347864" y="-470762"/>
            <a:ext cx="5940152" cy="3843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In which Pooh Bear &amp; Piglet solve flooding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-540568" y="4176464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Nick Everard: Environment Agency</a:t>
            </a:r>
          </a:p>
        </p:txBody>
      </p:sp>
      <p:sp>
        <p:nvSpPr>
          <p:cNvPr id="7" name="Rectangle 6"/>
          <p:cNvSpPr/>
          <p:nvPr/>
        </p:nvSpPr>
        <p:spPr>
          <a:xfrm>
            <a:off x="4868791" y="3100838"/>
            <a:ext cx="4216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[or at least make significant advances in flood quantification techniques]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4" y="3416821"/>
            <a:ext cx="4216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(With thanks to AA Milne)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64088" y="1779662"/>
            <a:ext cx="18204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(buy a drone and) </a:t>
            </a:r>
          </a:p>
        </p:txBody>
      </p:sp>
    </p:spTree>
    <p:extLst>
      <p:ext uri="{BB962C8B-B14F-4D97-AF65-F5344CB8AC3E}">
        <p14:creationId xmlns:p14="http://schemas.microsoft.com/office/powerpoint/2010/main" val="2083214331"/>
      </p:ext>
    </p:extLst>
  </p:cSld>
  <p:clrMapOvr>
    <a:masterClrMapping/>
  </p:clrMapOvr>
  <p:transition advTm="8000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7" y="4430"/>
            <a:ext cx="9144000" cy="5139070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423436" y="1557325"/>
            <a:ext cx="3816424" cy="71508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3600" b="1" dirty="0">
                <a:solidFill>
                  <a:srgbClr val="E6F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Fast. </a:t>
            </a:r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Safe.</a:t>
            </a:r>
            <a:r>
              <a:rPr lang="en-GB" sz="3600" b="1" dirty="0">
                <a:solidFill>
                  <a:srgbClr val="E6F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Fun.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1979712" y="4659982"/>
            <a:ext cx="6924563" cy="408623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Developed for Environment Agency by HR Wallingford</a:t>
            </a:r>
          </a:p>
        </p:txBody>
      </p:sp>
      <p:sp>
        <p:nvSpPr>
          <p:cNvPr id="3" name="Rectangle 2"/>
          <p:cNvSpPr/>
          <p:nvPr/>
        </p:nvSpPr>
        <p:spPr>
          <a:xfrm>
            <a:off x="454268" y="-164780"/>
            <a:ext cx="826219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800" b="1" dirty="0">
                <a:solidFill>
                  <a:srgbClr val="EEEE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ARC-Boat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07504" y="225633"/>
            <a:ext cx="5286409" cy="646986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2010</a:t>
            </a:r>
            <a:endParaRPr lang="en-GB" sz="3200" b="1" dirty="0">
              <a:solidFill>
                <a:srgbClr val="EEEE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3947"/>
      </p:ext>
    </p:extLst>
  </p:cSld>
  <p:clrMapOvr>
    <a:masterClrMapping/>
  </p:clrMapOvr>
  <p:transition advTm="12000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547"/>
          </a:xfrm>
          <a:prstGeom prst="rect">
            <a:avLst/>
          </a:prstGeom>
        </p:spPr>
      </p:pic>
      <p:sp>
        <p:nvSpPr>
          <p:cNvPr id="15" name="Round Diagonal Corner Rectangle 14"/>
          <p:cNvSpPr/>
          <p:nvPr/>
        </p:nvSpPr>
        <p:spPr>
          <a:xfrm>
            <a:off x="-324544" y="-164554"/>
            <a:ext cx="10548664" cy="1736646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9600" b="1" dirty="0">
                <a:solidFill>
                  <a:srgbClr val="E6F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ARC-Boat</a:t>
            </a: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&amp; </a:t>
            </a:r>
            <a:r>
              <a:rPr lang="en-GB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ADCP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6444208" y="3939902"/>
            <a:ext cx="2448272" cy="1123712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Up to </a:t>
            </a:r>
            <a:r>
              <a:rPr lang="en-GB" sz="3600" b="1" dirty="0">
                <a:solidFill>
                  <a:srgbClr val="E6F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15x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</a:p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more efficient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914303"/>
      </p:ext>
    </p:extLst>
  </p:cSld>
  <p:clrMapOvr>
    <a:masterClrMapping/>
  </p:clrMapOvr>
  <p:transition advTm="12000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contrast="-20000"/>
          </a:blip>
          <a:stretch>
            <a:fillRect/>
          </a:stretch>
        </p:blipFill>
        <p:spPr>
          <a:xfrm>
            <a:off x="0" y="1"/>
            <a:ext cx="9144000" cy="5154640"/>
          </a:xfrm>
          <a:prstGeom prst="rect">
            <a:avLst/>
          </a:prstGeom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-324544" y="3349891"/>
            <a:ext cx="11052720" cy="1804749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10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5000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Surface velocity</a:t>
            </a:r>
            <a:endParaRPr lang="en-GB" sz="1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65000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pic>
        <p:nvPicPr>
          <p:cNvPr id="8" name="Picture 2" descr="Image result for orang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46539">
            <a:off x="3491880" y="3368373"/>
            <a:ext cx="801715" cy="2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4330759" y="-308570"/>
            <a:ext cx="5364088" cy="2553891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1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5000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2018</a:t>
            </a:r>
            <a:endParaRPr lang="en-GB" sz="1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65000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08344"/>
      </p:ext>
    </p:extLst>
  </p:cSld>
  <p:clrMapOvr>
    <a:masterClrMapping/>
  </p:clrMapOvr>
  <p:transition advTm="8000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035" cy="51435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-396552" y="874435"/>
            <a:ext cx="11233248" cy="197500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0800" b="1" dirty="0" err="1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Boscastle</a:t>
            </a:r>
            <a:r>
              <a:rPr lang="en-GB" sz="10800" b="1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2004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4644008" y="3723879"/>
            <a:ext cx="4355976" cy="1328023"/>
          </a:xfrm>
          <a:prstGeom prst="round2DiagRect">
            <a:avLst/>
          </a:prstGeom>
          <a:noFill/>
          <a:ln w="31750" cmpd="dbl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‘if we could just time those Transit vans floating down the main street’…..</a:t>
            </a:r>
          </a:p>
        </p:txBody>
      </p:sp>
    </p:spTree>
    <p:extLst>
      <p:ext uri="{BB962C8B-B14F-4D97-AF65-F5344CB8AC3E}">
        <p14:creationId xmlns:p14="http://schemas.microsoft.com/office/powerpoint/2010/main" val="1383886316"/>
      </p:ext>
    </p:extLst>
  </p:cSld>
  <p:clrMapOvr>
    <a:masterClrMapping/>
  </p:clrMapOvr>
  <p:transition advTm="8000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01" y="-6077"/>
            <a:ext cx="9144000" cy="51435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-396552" y="195486"/>
            <a:ext cx="11233248" cy="4018121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1500" b="1" dirty="0">
                <a:solidFill>
                  <a:srgbClr val="B818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If you can see the flow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652120" y="4155926"/>
            <a:ext cx="3347864" cy="919401"/>
          </a:xfrm>
          <a:prstGeom prst="round2DiagRect">
            <a:avLst/>
          </a:prstGeom>
          <a:noFill/>
          <a:ln w="31750" cmpd="dbl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b="1" dirty="0">
                <a:solidFill>
                  <a:srgbClr val="1263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….so can a </a:t>
            </a:r>
          </a:p>
          <a:p>
            <a:pPr algn="r"/>
            <a:r>
              <a:rPr lang="en-GB" sz="2400" b="1" dirty="0">
                <a:solidFill>
                  <a:srgbClr val="1263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computer algorithm</a:t>
            </a:r>
          </a:p>
        </p:txBody>
      </p:sp>
    </p:spTree>
    <p:extLst>
      <p:ext uri="{BB962C8B-B14F-4D97-AF65-F5344CB8AC3E}">
        <p14:creationId xmlns:p14="http://schemas.microsoft.com/office/powerpoint/2010/main" val="2567664063"/>
      </p:ext>
    </p:extLst>
  </p:cSld>
  <p:clrMapOvr>
    <a:masterClrMapping/>
  </p:clrMapOvr>
  <p:transition advTm="8000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668"/>
            <a:ext cx="9144000" cy="5154167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-324544" y="2931790"/>
            <a:ext cx="11233248" cy="197500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0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Video</a:t>
            </a:r>
            <a:r>
              <a:rPr lang="en-GB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10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the</a:t>
            </a:r>
            <a:r>
              <a:rPr lang="en-GB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10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river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-3276872" y="3663905"/>
            <a:ext cx="4355976" cy="510778"/>
          </a:xfrm>
          <a:prstGeom prst="round2DiagRect">
            <a:avLst/>
          </a:prstGeom>
          <a:noFill/>
          <a:ln w="31750" cmpd="dbl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So, we</a:t>
            </a:r>
          </a:p>
        </p:txBody>
      </p:sp>
    </p:spTree>
    <p:extLst>
      <p:ext uri="{BB962C8B-B14F-4D97-AF65-F5344CB8AC3E}">
        <p14:creationId xmlns:p14="http://schemas.microsoft.com/office/powerpoint/2010/main" val="3178066920"/>
      </p:ext>
    </p:extLst>
  </p:cSld>
  <p:clrMapOvr>
    <a:masterClrMapping/>
  </p:clrMapOvr>
  <p:transition advTm="8000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7666"/>
            <a:ext cx="9144000" cy="5151165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-324544" y="3127521"/>
            <a:ext cx="11233248" cy="1634490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8900" b="1" dirty="0">
                <a:solidFill>
                  <a:srgbClr val="F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successive frames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-108520" y="3032583"/>
            <a:ext cx="3168352" cy="919401"/>
          </a:xfrm>
          <a:prstGeom prst="round2DiagRect">
            <a:avLst/>
          </a:prstGeom>
          <a:noFill/>
          <a:ln w="31750" cmpd="dbl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 look for </a:t>
            </a:r>
          </a:p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movement between</a:t>
            </a:r>
          </a:p>
        </p:txBody>
      </p:sp>
      <p:sp>
        <p:nvSpPr>
          <p:cNvPr id="5" name="Rectangle 4"/>
          <p:cNvSpPr/>
          <p:nvPr/>
        </p:nvSpPr>
        <p:spPr>
          <a:xfrm>
            <a:off x="7575247" y="4260258"/>
            <a:ext cx="1542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..of video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5796638"/>
      </p:ext>
    </p:extLst>
  </p:cSld>
  <p:clrMapOvr>
    <a:masterClrMapping/>
  </p:clrMapOvr>
  <p:transition advTm="8000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phone xs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966"/>
          <a:stretch/>
        </p:blipFill>
        <p:spPr bwMode="auto">
          <a:xfrm>
            <a:off x="-1332656" y="195486"/>
            <a:ext cx="8830302" cy="49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 Diagonal Corner Rectangle 6"/>
          <p:cNvSpPr/>
          <p:nvPr/>
        </p:nvSpPr>
        <p:spPr>
          <a:xfrm>
            <a:off x="-396552" y="-92546"/>
            <a:ext cx="11233248" cy="197500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0600" b="1" dirty="0">
                <a:solidFill>
                  <a:srgbClr val="DE95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Got an iPhone?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2411760" y="4227934"/>
            <a:ext cx="6554588" cy="646986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3200" b="1" dirty="0">
                <a:solidFill>
                  <a:srgbClr val="DE95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Go do some measurements</a:t>
            </a:r>
          </a:p>
        </p:txBody>
      </p:sp>
    </p:spTree>
    <p:extLst>
      <p:ext uri="{BB962C8B-B14F-4D97-AF65-F5344CB8AC3E}">
        <p14:creationId xmlns:p14="http://schemas.microsoft.com/office/powerpoint/2010/main" val="676554227"/>
      </p:ext>
    </p:extLst>
  </p:cSld>
  <p:clrMapOvr>
    <a:masterClrMapping/>
  </p:clrMapOvr>
  <p:transition advTm="8000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3"/>
            <a:ext cx="9144000" cy="5141253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-1116632" y="123478"/>
            <a:ext cx="10369152" cy="1600438"/>
          </a:xfrm>
          <a:prstGeom prst="round2DiagRect">
            <a:avLst/>
          </a:prstGeom>
          <a:noFill/>
          <a:ln w="31750" cmpd="dbl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8600" b="1" i="1" dirty="0">
                <a:solidFill>
                  <a:srgbClr val="056A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measure a river…!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-1548680" y="483518"/>
            <a:ext cx="4355976" cy="510778"/>
          </a:xfrm>
          <a:prstGeom prst="round2DiagRect">
            <a:avLst/>
          </a:prstGeom>
          <a:noFill/>
          <a:ln w="31750" cmpd="dbl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Turn on HDR and</a:t>
            </a:r>
          </a:p>
        </p:txBody>
      </p:sp>
    </p:spTree>
    <p:extLst>
      <p:ext uri="{BB962C8B-B14F-4D97-AF65-F5344CB8AC3E}">
        <p14:creationId xmlns:p14="http://schemas.microsoft.com/office/powerpoint/2010/main" val="3651723666"/>
      </p:ext>
    </p:extLst>
  </p:cSld>
  <p:clrMapOvr>
    <a:masterClrMapping/>
  </p:clrMapOvr>
  <p:transition advTm="8000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tape measure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7416" y="1039044"/>
            <a:ext cx="525658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 Diagonal Corner Rectangle 6"/>
          <p:cNvSpPr/>
          <p:nvPr/>
        </p:nvSpPr>
        <p:spPr>
          <a:xfrm>
            <a:off x="-540568" y="839653"/>
            <a:ext cx="11233248" cy="306466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7000" b="1" dirty="0">
                <a:solidFill>
                  <a:srgbClr val="B818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challenge</a:t>
            </a:r>
          </a:p>
        </p:txBody>
      </p:sp>
      <p:sp>
        <p:nvSpPr>
          <p:cNvPr id="2" name="Rectangle 1"/>
          <p:cNvSpPr/>
          <p:nvPr/>
        </p:nvSpPr>
        <p:spPr>
          <a:xfrm>
            <a:off x="31254" y="627534"/>
            <a:ext cx="48686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solidFill>
                  <a:srgbClr val="003F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The big </a:t>
            </a:r>
            <a:endParaRPr lang="en-GB" dirty="0">
              <a:solidFill>
                <a:srgbClr val="003F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11946"/>
      </p:ext>
    </p:extLst>
  </p:cSld>
  <p:clrMapOvr>
    <a:masterClrMapping/>
  </p:clrMapOvr>
  <p:transition advTm="800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" y="0"/>
            <a:ext cx="9144001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7504" y="1556763"/>
            <a:ext cx="9404685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99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Bears!!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8" y="19744"/>
            <a:ext cx="6480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Floods!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359" y="1375961"/>
            <a:ext cx="6480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Cameras!!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3207" y="1695181"/>
            <a:ext cx="4176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Tech!!!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7104" y="3958479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Collaboration!!!!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86758" y="575201"/>
            <a:ext cx="4157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Boats!!</a:t>
            </a:r>
          </a:p>
        </p:txBody>
      </p:sp>
    </p:spTree>
    <p:extLst>
      <p:ext uri="{BB962C8B-B14F-4D97-AF65-F5344CB8AC3E}">
        <p14:creationId xmlns:p14="http://schemas.microsoft.com/office/powerpoint/2010/main" val="4049977888"/>
      </p:ext>
    </p:extLst>
  </p:cSld>
  <p:clrMapOvr>
    <a:masterClrMapping/>
  </p:clrMapOvr>
  <p:transition advTm="8000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251"/>
            <a:ext cx="9147152" cy="5151751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-468560" y="195486"/>
            <a:ext cx="11161240" cy="2315528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3000" b="1" dirty="0">
                <a:solidFill>
                  <a:srgbClr val="FAA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Pixel scaling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580112" y="1921293"/>
            <a:ext cx="34387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Converting pixel coordinates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to on the ground coordinates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01806"/>
      </p:ext>
    </p:extLst>
  </p:cSld>
  <p:clrMapOvr>
    <a:masterClrMapping/>
  </p:clrMapOvr>
  <p:transition advTm="8000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251"/>
            <a:ext cx="9147152" cy="5151751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-468560" y="195486"/>
            <a:ext cx="11161240" cy="2315528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3000" b="1" dirty="0">
                <a:solidFill>
                  <a:srgbClr val="FAA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Pixel scaling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562759" y="2252709"/>
            <a:ext cx="3320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Correction for range</a:t>
            </a:r>
          </a:p>
          <a:p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Correction for angle of view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84720"/>
      </p:ext>
    </p:extLst>
  </p:cSld>
  <p:clrMapOvr>
    <a:masterClrMapping/>
  </p:clrMapOvr>
  <p:transition advTm="8000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6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774" y="3005606"/>
            <a:ext cx="7137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DD6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cones on Icel</a:t>
            </a:r>
            <a:r>
              <a:rPr lang="en-GB" sz="6600" b="1" dirty="0">
                <a:solidFill>
                  <a:srgbClr val="E2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and</a:t>
            </a:r>
            <a:endParaRPr lang="en-GB" sz="2700" b="1" dirty="0">
              <a:solidFill>
                <a:srgbClr val="E2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548" y="2139702"/>
            <a:ext cx="7137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DD6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dumping tra</a:t>
            </a:r>
            <a:r>
              <a:rPr lang="en-GB" sz="6600" b="1" dirty="0">
                <a:solidFill>
                  <a:srgbClr val="E2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ffic</a:t>
            </a:r>
            <a:endParaRPr lang="en-GB" sz="2700" b="1" dirty="0">
              <a:solidFill>
                <a:srgbClr val="E2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36096" y="4201712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[or wherever 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you happen 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 be working]</a:t>
            </a:r>
            <a:endParaRPr lang="en-GB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774" y="152152"/>
            <a:ext cx="3099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Traditionally done by…..</a:t>
            </a:r>
            <a:endParaRPr lang="en-GB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980059"/>
      </p:ext>
    </p:extLst>
  </p:cSld>
  <p:clrMapOvr>
    <a:masterClrMapping/>
  </p:clrMapOvr>
  <p:transition advTm="15000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959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-180528" y="1235235"/>
            <a:ext cx="9577064" cy="1038582"/>
          </a:xfrm>
          <a:prstGeom prst="round2DiagRect">
            <a:avLst/>
          </a:prstGeom>
          <a:noFill/>
          <a:ln w="38100" cmpd="dbl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en-GB" sz="5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reduce geometric distortion 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3837874" y="3237865"/>
            <a:ext cx="5054606" cy="1804749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Looking straight down, there is much less geometric distortion to deal with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pPr algn="r"/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6386008" y="4610150"/>
            <a:ext cx="2664296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Image courtesy Mark Randall, DNRME Australia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9512" y="-117656"/>
            <a:ext cx="36038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  <a:endParaRPr lang="en-GB" sz="8000" dirty="0">
              <a:solidFill>
                <a:srgbClr val="FFC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1952947" y="654975"/>
            <a:ext cx="37642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can help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458" y="2147805"/>
            <a:ext cx="1188622" cy="118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811182"/>
      </p:ext>
    </p:extLst>
  </p:cSld>
  <p:clrMapOvr>
    <a:masterClrMapping/>
  </p:clrMapOvr>
  <p:transition advTm="8000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115"/>
            <a:ext cx="9154959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2362262" y="1198625"/>
            <a:ext cx="10657184" cy="1055608"/>
          </a:xfrm>
          <a:prstGeom prst="round2DiagRect">
            <a:avLst/>
          </a:prstGeom>
          <a:noFill/>
          <a:ln w="38100" cmpd="dbl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en-GB" sz="5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Pixel scaling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4417474" y="3334937"/>
            <a:ext cx="4383053" cy="1396127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River width measured using Phantom 4 Pro GPS!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pPr algn="r"/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6386008" y="4610150"/>
            <a:ext cx="2664296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Image courtesy Mark Randall, DNRME Australia</a:t>
            </a:r>
          </a:p>
        </p:txBody>
      </p:sp>
      <p:pic>
        <p:nvPicPr>
          <p:cNvPr id="17" name="Picture 2" descr="Related image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3707" y="2119294"/>
            <a:ext cx="727564" cy="7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lated image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135301"/>
            <a:ext cx="727564" cy="7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831326" y="2477833"/>
            <a:ext cx="7976163" cy="5243"/>
          </a:xfrm>
          <a:prstGeom prst="straightConnector1">
            <a:avLst/>
          </a:prstGeom>
          <a:ln w="508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2" y="-117656"/>
            <a:ext cx="36038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  <a:endParaRPr lang="en-GB" sz="8000" dirty="0">
              <a:solidFill>
                <a:srgbClr val="FFC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1952947" y="654975"/>
            <a:ext cx="37642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can help with 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650860"/>
      </p:ext>
    </p:extLst>
  </p:cSld>
  <p:clrMapOvr>
    <a:masterClrMapping/>
  </p:clrMapOvr>
  <p:transition advTm="8000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64" y="774"/>
            <a:ext cx="9119581" cy="51427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dji phantom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2478" y="1805856"/>
            <a:ext cx="1341958" cy="13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6" y="-390270"/>
            <a:ext cx="6575839" cy="22159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sz="6000" b="1" dirty="0">
                <a:solidFill>
                  <a:srgbClr val="D700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…</a:t>
            </a:r>
            <a:r>
              <a:rPr lang="en-GB" sz="13800" b="1" dirty="0">
                <a:solidFill>
                  <a:srgbClr val="D700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3833794" y="4330071"/>
            <a:ext cx="5267519" cy="783193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Glacial outburst flood. </a:t>
            </a:r>
          </a:p>
          <a:p>
            <a:pPr algn="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Iceland, August 2018</a:t>
            </a:r>
            <a:endParaRPr lang="en-GB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>
            <a:off x="1115616" y="496388"/>
            <a:ext cx="3977538" cy="442674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We can use</a:t>
            </a:r>
          </a:p>
        </p:txBody>
      </p:sp>
    </p:spTree>
    <p:extLst>
      <p:ext uri="{BB962C8B-B14F-4D97-AF65-F5344CB8AC3E}">
        <p14:creationId xmlns:p14="http://schemas.microsoft.com/office/powerpoint/2010/main" val="3518449157"/>
      </p:ext>
    </p:extLst>
  </p:cSld>
  <p:clrMapOvr>
    <a:masterClrMapping/>
  </p:clrMapOvr>
  <p:transition advTm="8000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 descr="https://www.wearechampionmag.com/sites/default/files/field/image/phantompro-2f8970c7692d9c5002eea8aad90e3a66.png"/>
          <p:cNvPicPr>
            <a:picLocks noChangeAspect="1" noChangeArrowheads="1"/>
          </p:cNvPicPr>
          <p:nvPr/>
        </p:nvPicPr>
        <p:blipFill>
          <a:blip r:embed="rId3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1" y="2060350"/>
            <a:ext cx="576064" cy="41075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40583" y="-111569"/>
            <a:ext cx="36038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  <a:endParaRPr lang="en-GB" sz="8000" dirty="0">
              <a:solidFill>
                <a:srgbClr val="FFC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2915816" y="581868"/>
            <a:ext cx="37642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can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58362" y="449968"/>
            <a:ext cx="29787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safely</a:t>
            </a:r>
            <a:endParaRPr lang="en-GB" sz="8000" dirty="0">
              <a:solidFill>
                <a:srgbClr val="00B0F0"/>
              </a:solidFill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34654" y="3078454"/>
            <a:ext cx="8496944" cy="1123712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6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get to where we can’t </a:t>
            </a:r>
          </a:p>
        </p:txBody>
      </p:sp>
    </p:spTree>
    <p:extLst>
      <p:ext uri="{BB962C8B-B14F-4D97-AF65-F5344CB8AC3E}">
        <p14:creationId xmlns:p14="http://schemas.microsoft.com/office/powerpoint/2010/main" val="447459577"/>
      </p:ext>
    </p:extLst>
  </p:cSld>
  <p:clrMapOvr>
    <a:masterClrMapping/>
  </p:clrMapOvr>
  <p:transition advTm="8000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504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2771800" y="2432056"/>
            <a:ext cx="6372200" cy="122586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6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wish we hadn’t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1640" y="282206"/>
            <a:ext cx="75103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if we did get there</a:t>
            </a:r>
            <a:endParaRPr lang="en-GB" sz="6600" dirty="0">
              <a:solidFill>
                <a:srgbClr val="FFC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805497" y="665080"/>
            <a:ext cx="37642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And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1979712" y="3048071"/>
            <a:ext cx="37642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we might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00690"/>
      </p:ext>
    </p:extLst>
  </p:cSld>
  <p:clrMapOvr>
    <a:masterClrMapping/>
  </p:clrMapOvr>
  <p:transition advTm="8000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 descr="https://www.wearechampionmag.com/sites/default/files/field/image/phantompro-2f8970c7692d9c5002eea8aad90e3a66.png"/>
          <p:cNvPicPr>
            <a:picLocks noChangeAspect="1" noChangeArrowheads="1"/>
          </p:cNvPicPr>
          <p:nvPr/>
        </p:nvPicPr>
        <p:blipFill>
          <a:blip r:embed="rId3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715" y="2051319"/>
            <a:ext cx="1863455" cy="1328725"/>
          </a:xfrm>
          <a:prstGeom prst="rect">
            <a:avLst/>
          </a:prstGeom>
          <a:noFill/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-252536" y="913821"/>
            <a:ext cx="10657184" cy="2077164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5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water that’s not in the river</a:t>
            </a:r>
          </a:p>
          <a:p>
            <a:endParaRPr lang="en-GB" sz="5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0583" y="-111569"/>
            <a:ext cx="36038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  <a:endParaRPr lang="en-GB" sz="8000" dirty="0">
              <a:solidFill>
                <a:srgbClr val="FFCA21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1547664" y="627459"/>
            <a:ext cx="3764200" cy="987504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can measure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4751512" y="4305350"/>
            <a:ext cx="4392488" cy="1123712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[But we still have to scale the imagery manually….]</a:t>
            </a:r>
            <a:endParaRPr lang="en-GB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5751"/>
      </p:ext>
    </p:extLst>
  </p:cSld>
  <p:clrMapOvr>
    <a:masterClrMapping/>
  </p:clrMapOvr>
  <p:transition advTm="8000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23" y="173152"/>
            <a:ext cx="7783945" cy="48325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893908" y="3648167"/>
            <a:ext cx="7039672" cy="1123712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develop your DEM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568" y="-99238"/>
            <a:ext cx="75536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Use your drone</a:t>
            </a:r>
            <a:endParaRPr lang="en-GB" sz="8000" dirty="0">
              <a:solidFill>
                <a:srgbClr val="FFC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107504" y="123281"/>
            <a:ext cx="2016224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You can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6386008" y="4610150"/>
            <a:ext cx="2664296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Image courtesy Mark Randall, DNRME Australia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475656" y="4032230"/>
            <a:ext cx="2016224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to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99025"/>
      </p:ext>
    </p:extLst>
  </p:cSld>
  <p:clrMapOvr>
    <a:masterClrMapping/>
  </p:clrMapOvr>
  <p:transition advTm="8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326" b="2858"/>
          <a:stretch/>
        </p:blipFill>
        <p:spPr>
          <a:xfrm>
            <a:off x="0" y="1166"/>
            <a:ext cx="9144000" cy="51435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4682109" y="4731883"/>
            <a:ext cx="4392488" cy="408623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dirty="0" err="1">
                <a:solidFill>
                  <a:schemeClr val="bg1"/>
                </a:solidFill>
                <a:latin typeface="Ebrima" panose="02000000000000000000" charset="0"/>
                <a:cs typeface="Ebrima" panose="02000000000000000000" charset="0"/>
              </a:rPr>
              <a:t>Mytholmroyd</a:t>
            </a:r>
            <a:r>
              <a:rPr lang="en-GB" dirty="0">
                <a:solidFill>
                  <a:schemeClr val="bg1"/>
                </a:solidFill>
                <a:latin typeface="Ebrima" panose="02000000000000000000" charset="0"/>
                <a:cs typeface="Ebrima" panose="02000000000000000000" charset="0"/>
              </a:rPr>
              <a:t>, England, December 2015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017" y="-356036"/>
            <a:ext cx="8686993" cy="58323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7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bad</a:t>
            </a:r>
            <a:endParaRPr lang="en-GB" sz="37300" dirty="0">
              <a:solidFill>
                <a:srgbClr val="FF0000"/>
              </a:solidFill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1" y="1011972"/>
            <a:ext cx="2627783" cy="510778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Floods are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6373856" y="2205582"/>
            <a:ext cx="2584154" cy="2553891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They impact:</a:t>
            </a:r>
          </a:p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Homes</a:t>
            </a:r>
          </a:p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Industry</a:t>
            </a:r>
          </a:p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Agriculture</a:t>
            </a:r>
          </a:p>
          <a:p>
            <a:pPr algn="r"/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Infrastrucure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9367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64" y="0"/>
            <a:ext cx="9159564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054276" y="821438"/>
            <a:ext cx="10657184" cy="1464231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8000" b="1" dirty="0">
                <a:solidFill>
                  <a:srgbClr val="59BA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map velocity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-71302"/>
            <a:ext cx="36038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  <a:endParaRPr lang="en-GB" sz="8000" dirty="0">
              <a:solidFill>
                <a:srgbClr val="FFC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800018" y="1312113"/>
            <a:ext cx="37642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can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6187121" y="4590542"/>
            <a:ext cx="2941243" cy="612934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Image courtesy Sophie Pearce, </a:t>
            </a:r>
          </a:p>
          <a:p>
            <a:pPr algn="r"/>
            <a:r>
              <a:rPr lang="en-GB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Worcester University</a:t>
            </a:r>
            <a:endParaRPr lang="en-GB" sz="1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pPr algn="r"/>
            <a:endParaRPr lang="en-GB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pic>
        <p:nvPicPr>
          <p:cNvPr id="1026" name="Picture 2" descr="Image result for uni worcester log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8304" y="3752328"/>
            <a:ext cx="576064" cy="5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uni worcester logo"/>
          <p:cNvPicPr>
            <a:picLocks noChangeAspect="1" noChangeArrowheads="1"/>
          </p:cNvPicPr>
          <p:nvPr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368" y="3755034"/>
            <a:ext cx="1008112" cy="56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5370960" y="1791296"/>
            <a:ext cx="3764200" cy="1396127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where other methods won’t work……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pPr algn="r"/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541" y="2127716"/>
            <a:ext cx="727564" cy="7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076631"/>
      </p:ext>
    </p:extLst>
  </p:cSld>
  <p:clrMapOvr>
    <a:masterClrMapping/>
  </p:clrMapOvr>
  <p:transition advTm="8000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08"/>
            <a:ext cx="9143999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-396552" y="2085186"/>
            <a:ext cx="11665296" cy="223039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12300" b="1" dirty="0">
                <a:solidFill>
                  <a:srgbClr val="007C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smartphones</a:t>
            </a: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-180528" y="2621519"/>
            <a:ext cx="4392488" cy="987504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And of course we can use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4751512" y="4305350"/>
            <a:ext cx="4392488" cy="1123712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[But…. You guessed it…..</a:t>
            </a:r>
          </a:p>
          <a:p>
            <a:pPr algn="r"/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Zzzzzzzzzz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….]</a:t>
            </a:r>
            <a:endParaRPr lang="en-GB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8839"/>
      </p:ext>
    </p:extLst>
  </p:cSld>
  <p:clrMapOvr>
    <a:masterClrMapping/>
  </p:clrMapOvr>
  <p:transition advTm="8000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48979">
            <a:off x="2149745" y="1809861"/>
            <a:ext cx="7272938" cy="359819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0" y="0"/>
            <a:ext cx="11233248" cy="306466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7000" b="1" dirty="0">
                <a:solidFill>
                  <a:srgbClr val="B818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FZ-M1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195486"/>
            <a:ext cx="40126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solidFill>
                  <a:srgbClr val="3F6E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Introducing</a:t>
            </a:r>
            <a:endParaRPr lang="en-GB" sz="1000" dirty="0">
              <a:solidFill>
                <a:srgbClr val="3F6E97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9872" y="3495212"/>
            <a:ext cx="363272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RealSense</a:t>
            </a:r>
            <a:r>
              <a:rPr lang="en-GB" sz="5400" b="1" dirty="0">
                <a:solidFill>
                  <a:srgbClr val="3F6E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</a:p>
          <a:p>
            <a:r>
              <a:rPr lang="en-GB" sz="5400" b="1" dirty="0">
                <a:solidFill>
                  <a:srgbClr val="3F6E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3D camera</a:t>
            </a:r>
            <a:endParaRPr lang="en-GB" sz="1000" dirty="0">
              <a:solidFill>
                <a:srgbClr val="3F6E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70888"/>
      </p:ext>
    </p:extLst>
  </p:cSld>
  <p:clrMapOvr>
    <a:masterClrMapping/>
  </p:clrMapOvr>
  <p:transition advTm="8000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7494"/>
            <a:ext cx="2808312" cy="1317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3075806"/>
            <a:ext cx="4176464" cy="1584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5856" y="1779662"/>
            <a:ext cx="2880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E30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Horrible pictures of wounds…</a:t>
            </a:r>
            <a:endParaRPr lang="en-GB" sz="600" dirty="0">
              <a:solidFill>
                <a:srgbClr val="E307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89545"/>
      </p:ext>
    </p:extLst>
  </p:cSld>
  <p:clrMapOvr>
    <a:masterClrMapping/>
  </p:clrMapOvr>
  <p:transition advTm="8000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" y="-1"/>
            <a:ext cx="9136744" cy="51375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0" y="2414202"/>
            <a:ext cx="11665296" cy="1736646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9600" b="1" dirty="0">
                <a:solidFill>
                  <a:srgbClr val="E30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Scales</a:t>
            </a:r>
            <a:r>
              <a:rPr lang="en-GB" sz="3600" b="1" dirty="0">
                <a:solidFill>
                  <a:srgbClr val="E30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the</a:t>
            </a:r>
            <a:r>
              <a:rPr lang="en-GB" sz="3600" b="1" dirty="0">
                <a:solidFill>
                  <a:srgbClr val="E30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9600" b="1" dirty="0">
                <a:solidFill>
                  <a:srgbClr val="E30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imagery</a:t>
            </a: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-180528" y="2621519"/>
            <a:ext cx="4392488" cy="987504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Now, the camera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endParaRPr lang="en-GB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906971"/>
      </p:ext>
    </p:extLst>
  </p:cSld>
  <p:clrMapOvr>
    <a:masterClrMapping/>
  </p:clrMapOvr>
  <p:transition advTm="8000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54" y="-33190"/>
            <a:ext cx="9149167" cy="51766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-540568" y="-164554"/>
            <a:ext cx="11665296" cy="2928461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16600" b="1" dirty="0">
                <a:solidFill>
                  <a:srgbClr val="09E3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50x</a:t>
            </a:r>
            <a:r>
              <a:rPr lang="en-GB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*</a:t>
            </a:r>
            <a:r>
              <a:rPr lang="en-GB" sz="6000" b="1" dirty="0">
                <a:solidFill>
                  <a:srgbClr val="E30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8000" b="1" dirty="0">
                <a:solidFill>
                  <a:srgbClr val="09E3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as efficient</a:t>
            </a: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0" y="123478"/>
            <a:ext cx="3168352" cy="919401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This can make the process up to</a:t>
            </a:r>
            <a:endParaRPr lang="en-GB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76096" y="3943171"/>
            <a:ext cx="55499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*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Scientific Wild-A55 Guess</a:t>
            </a:r>
          </a:p>
        </p:txBody>
      </p:sp>
    </p:spTree>
    <p:extLst>
      <p:ext uri="{BB962C8B-B14F-4D97-AF65-F5344CB8AC3E}">
        <p14:creationId xmlns:p14="http://schemas.microsoft.com/office/powerpoint/2010/main" val="1436158958"/>
      </p:ext>
    </p:extLst>
  </p:cSld>
  <p:clrMapOvr>
    <a:masterClrMapping/>
  </p:clrMapOvr>
  <p:transition advTm="8000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6"/>
          <a:stretch/>
        </p:blipFill>
        <p:spPr>
          <a:xfrm>
            <a:off x="0" y="0"/>
            <a:ext cx="9156308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-252536" y="1622201"/>
            <a:ext cx="9995044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allow measurements </a:t>
            </a:r>
            <a:endParaRPr lang="en-GB" sz="7700" dirty="0">
              <a:solidFill>
                <a:srgbClr val="00B0F0"/>
              </a:solidFill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4048808" y="2371589"/>
            <a:ext cx="54006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where no cones can be dumped….</a:t>
            </a:r>
            <a:endParaRPr lang="en-GB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-137862" y="1633264"/>
            <a:ext cx="4716016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…can</a:t>
            </a:r>
            <a:endParaRPr lang="en-GB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71302"/>
            <a:ext cx="36038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  <a:endParaRPr lang="en-GB" sz="8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55553"/>
      </p:ext>
    </p:extLst>
  </p:cSld>
  <p:clrMapOvr>
    <a:masterClrMapping/>
  </p:clrMapOvr>
  <p:transition advTm="8000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4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1467"/>
            <a:ext cx="8843470" cy="5132033"/>
          </a:xfrm>
          <a:prstGeom prst="rect">
            <a:avLst/>
          </a:prstGeom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252838" y="-220828"/>
            <a:ext cx="8337794" cy="2349579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collaborating</a:t>
            </a:r>
            <a:r>
              <a:rPr lang="en-GB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</a:p>
          <a:p>
            <a:r>
              <a:rPr lang="en-GB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globally</a:t>
            </a:r>
            <a:endParaRPr lang="en-GB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411760" y="2283718"/>
            <a:ext cx="1728192" cy="14116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763688" y="2316878"/>
            <a:ext cx="2376264" cy="48334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152822" y="1977037"/>
            <a:ext cx="416433" cy="32893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139952" y="1943877"/>
            <a:ext cx="281783" cy="33984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4139953" y="2283717"/>
            <a:ext cx="3741670" cy="241647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152823" y="2316877"/>
            <a:ext cx="4399979" cy="26185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139953" y="2283717"/>
            <a:ext cx="3384240" cy="64914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4152822" y="2313915"/>
            <a:ext cx="125765" cy="22193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4182502" y="2320126"/>
            <a:ext cx="361171" cy="38027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715689" y="1713672"/>
            <a:ext cx="412173" cy="54526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51520" y="3855325"/>
            <a:ext cx="1584176" cy="1080120"/>
          </a:xfrm>
          <a:prstGeom prst="roundRect">
            <a:avLst/>
          </a:prstGeom>
          <a:solidFill>
            <a:srgbClr val="07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627784" y="2313914"/>
            <a:ext cx="1512168" cy="251023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001916" y="2318122"/>
            <a:ext cx="145336" cy="50688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731" y="218215"/>
            <a:ext cx="2882529" cy="1725661"/>
          </a:xfrm>
          <a:prstGeom prst="rect">
            <a:avLst/>
          </a:prstGeom>
          <a:solidFill>
            <a:srgbClr val="1F5C9A"/>
          </a:solidFill>
          <a:effectLst>
            <a:outerShdw blurRad="279400" dist="38100" dir="8100000" sx="107000" sy="107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08706" y="251416"/>
            <a:ext cx="11031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We are </a:t>
            </a:r>
            <a:endParaRPr lang="en-GB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988786" y="1141067"/>
            <a:ext cx="2868008" cy="1080122"/>
          </a:xfrm>
          <a:prstGeom prst="rect">
            <a:avLst/>
          </a:prstGeom>
          <a:solidFill>
            <a:srgbClr val="1F5C9A"/>
          </a:solidFill>
          <a:ln>
            <a:noFill/>
          </a:ln>
          <a:effectLst>
            <a:outerShdw blurRad="279400" dist="38100" dir="8100000" sx="107000" sy="107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International Hydrometry network. 300 members in 20+ countries</a:t>
            </a:r>
            <a:endParaRPr lang="en-GB" sz="16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096335" y="1836018"/>
            <a:ext cx="1043163" cy="4229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291426" y="4318900"/>
            <a:ext cx="30812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…to develop and refine </a:t>
            </a:r>
          </a:p>
          <a:p>
            <a:pPr algn="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these methods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40428262"/>
      </p:ext>
    </p:extLst>
  </p:cSld>
  <p:clrMapOvr>
    <a:masterClrMapping/>
  </p:clrMapOvr>
  <p:transition advTm="8000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2" y="4209701"/>
            <a:ext cx="3769098" cy="8546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782" y="383056"/>
            <a:ext cx="1738533" cy="815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760" y="4210023"/>
            <a:ext cx="3524250" cy="704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736" y="456729"/>
            <a:ext cx="2506902" cy="1106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27" y="2641255"/>
            <a:ext cx="2627784" cy="14201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05" y="1616631"/>
            <a:ext cx="3409950" cy="876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8382" y="3129051"/>
            <a:ext cx="3838575" cy="666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75" y="195133"/>
            <a:ext cx="3347864" cy="10034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4128" y="1803203"/>
            <a:ext cx="2880320" cy="106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84607"/>
      </p:ext>
    </p:extLst>
  </p:cSld>
  <p:clrMapOvr>
    <a:masterClrMapping/>
  </p:clrMapOvr>
  <p:transition advTm="8000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8"/>
            <a:ext cx="9144000" cy="5136643"/>
          </a:xfrm>
          <a:prstGeom prst="rect">
            <a:avLst/>
          </a:prstGeom>
        </p:spPr>
      </p:pic>
      <p:sp>
        <p:nvSpPr>
          <p:cNvPr id="2" name="AutoShape 2" descr="Image result for dji phantom"/>
          <p:cNvSpPr>
            <a:spLocks noChangeAspect="1" noChangeArrowheads="1"/>
          </p:cNvSpPr>
          <p:nvPr/>
        </p:nvSpPr>
        <p:spPr bwMode="auto">
          <a:xfrm>
            <a:off x="407095" y="1491182"/>
            <a:ext cx="304800" cy="30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s://res.cloudinary.com/mediocre/image/upload/c_pad,f_auto,dpr_1.0,h_300,q_80,w_300/yyizhisqn8113kw5gfc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https://res.cloudinary.com/mediocre/image/upload/c_pad,f_auto,dpr_1.0,h_300,q_80,w_300/yyizhisqn8113kw5gfcf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-90264" y="-117881"/>
            <a:ext cx="9324528" cy="122586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65000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Pooh and friends</a:t>
            </a:r>
            <a:endParaRPr lang="en-GB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65000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3614" y="4169592"/>
            <a:ext cx="8616503" cy="919401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65000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Visionary hydrologists</a:t>
            </a:r>
            <a:endParaRPr lang="en-GB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65000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894012"/>
      </p:ext>
    </p:extLst>
  </p:cSld>
  <p:clrMapOvr>
    <a:masterClrMapping/>
  </p:clrMapOvr>
  <p:transition advTm="8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4552" y="0"/>
            <a:ext cx="9148552" cy="5143500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611560" y="1156425"/>
            <a:ext cx="936104" cy="1021556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5400" dirty="0">
                <a:solidFill>
                  <a:srgbClr val="000000"/>
                </a:solidFill>
              </a:rPr>
              <a:t>{</a:t>
            </a:r>
          </a:p>
        </p:txBody>
      </p:sp>
      <p:sp>
        <p:nvSpPr>
          <p:cNvPr id="2" name="Rectangle 1"/>
          <p:cNvSpPr/>
          <p:nvPr/>
        </p:nvSpPr>
        <p:spPr>
          <a:xfrm>
            <a:off x="5436096" y="4678252"/>
            <a:ext cx="3563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rgbClr val="000000"/>
                </a:solidFill>
              </a:rPr>
              <a:t> House of Commons Briefing Paper: </a:t>
            </a:r>
          </a:p>
          <a:p>
            <a:pPr algn="r"/>
            <a:r>
              <a:rPr lang="en-US" sz="1000" dirty="0">
                <a:solidFill>
                  <a:srgbClr val="000000"/>
                </a:solidFill>
              </a:rPr>
              <a:t>Flood Risk Management and Funding, November 2017</a:t>
            </a:r>
          </a:p>
        </p:txBody>
      </p:sp>
      <p:sp>
        <p:nvSpPr>
          <p:cNvPr id="4" name="Rectangle 3"/>
          <p:cNvSpPr/>
          <p:nvPr/>
        </p:nvSpPr>
        <p:spPr>
          <a:xfrm>
            <a:off x="99488" y="115237"/>
            <a:ext cx="8064896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Fluvial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(river) </a:t>
            </a:r>
            <a:r>
              <a:rPr lang="en-GB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flooding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has the </a:t>
            </a:r>
            <a:r>
              <a:rPr lang="en-GB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greatest impact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of all forms of flooding in England.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47664" y="2283718"/>
            <a:ext cx="7251028" cy="2825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£6.8bn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1971585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Impacts of </a:t>
            </a:r>
            <a:r>
              <a:rPr lang="en-GB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 recent flood events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 England estimated at </a:t>
            </a:r>
          </a:p>
        </p:txBody>
      </p:sp>
      <p:sp>
        <p:nvSpPr>
          <p:cNvPr id="8" name="Rectangle 7"/>
          <p:cNvSpPr/>
          <p:nvPr/>
        </p:nvSpPr>
        <p:spPr>
          <a:xfrm>
            <a:off x="4392149" y="4575789"/>
            <a:ext cx="475185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33" dirty="0">
                <a:solidFill>
                  <a:schemeClr val="bg1"/>
                </a:solidFill>
              </a:rPr>
              <a:t> House of Commons Briefing Paper: </a:t>
            </a:r>
          </a:p>
          <a:p>
            <a:pPr algn="r"/>
            <a:r>
              <a:rPr lang="en-US" sz="1333" dirty="0">
                <a:solidFill>
                  <a:schemeClr val="bg1"/>
                </a:solidFill>
              </a:rPr>
              <a:t>Flood Risk Management and Funding, November 2017</a:t>
            </a:r>
          </a:p>
        </p:txBody>
      </p:sp>
    </p:spTree>
    <p:extLst>
      <p:ext uri="{BB962C8B-B14F-4D97-AF65-F5344CB8AC3E}">
        <p14:creationId xmlns:p14="http://schemas.microsoft.com/office/powerpoint/2010/main" val="3085223145"/>
      </p:ext>
    </p:extLst>
  </p:cSld>
  <p:clrMapOvr>
    <a:masterClrMapping/>
  </p:clrMapOvr>
  <p:transition advTm="14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-324544" y="-308570"/>
            <a:ext cx="11737303" cy="1838801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0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Climate change</a:t>
            </a:r>
            <a:endParaRPr lang="en-GB" sz="10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4562475" y="4520516"/>
            <a:ext cx="4524868" cy="578882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  <a:latin typeface="Ebrima" panose="02000000000000000000" charset="0"/>
                <a:cs typeface="Ebrima" panose="02000000000000000000" charset="0"/>
              </a:rPr>
              <a:t>EA Chief Exec, Sir James Bevan </a:t>
            </a:r>
          </a:p>
          <a:p>
            <a:pPr algn="r"/>
            <a:r>
              <a:rPr lang="en-GB" sz="1400" dirty="0">
                <a:solidFill>
                  <a:schemeClr val="bg1"/>
                </a:solidFill>
                <a:latin typeface="Ebrima" panose="02000000000000000000" charset="0"/>
                <a:cs typeface="Ebrima" panose="02000000000000000000" charset="0"/>
              </a:rPr>
              <a:t>Royal Society London, September 2018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1547664" y="2016652"/>
            <a:ext cx="6999619" cy="234957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“More floods,</a:t>
            </a:r>
          </a:p>
          <a:p>
            <a:r>
              <a:rPr lang="en-GB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Bigger floods,</a:t>
            </a:r>
          </a:p>
          <a:p>
            <a:r>
              <a:rPr lang="en-GB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More extreme rainfall”</a:t>
            </a:r>
          </a:p>
          <a:p>
            <a:r>
              <a:rPr lang="en-GB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(More low flow (drought) problems too)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15153"/>
      </p:ext>
    </p:extLst>
  </p:cSld>
  <p:clrMapOvr>
    <a:masterClrMapping/>
  </p:clrMapOvr>
  <p:transition advTm="800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"/>
            <a:ext cx="9144000" cy="5143500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-12189" y="-49829"/>
            <a:ext cx="4427984" cy="1464231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Climate change: </a:t>
            </a:r>
          </a:p>
          <a:p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It’s already happening. </a:t>
            </a:r>
          </a:p>
          <a:p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And will (probably) get worse.</a:t>
            </a:r>
          </a:p>
        </p:txBody>
      </p:sp>
      <p:sp>
        <p:nvSpPr>
          <p:cNvPr id="7" name="Rectangle 6"/>
          <p:cNvSpPr/>
          <p:nvPr/>
        </p:nvSpPr>
        <p:spPr>
          <a:xfrm>
            <a:off x="88594" y="2211710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than ever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634" y="62905"/>
            <a:ext cx="4609580" cy="5020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24" y="1466163"/>
            <a:ext cx="4232954" cy="3616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7106106"/>
      </p:ext>
    </p:extLst>
  </p:cSld>
  <p:clrMapOvr>
    <a:masterClrMapping/>
  </p:clrMapOvr>
  <p:transition advTm="800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3041" y="-353007"/>
            <a:ext cx="7137918" cy="4374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925" b="1" dirty="0">
                <a:solidFill>
                  <a:srgbClr val="FDD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£27m</a:t>
            </a:r>
          </a:p>
          <a:p>
            <a:pPr algn="ctr"/>
            <a:endParaRPr lang="en-GB" sz="4950" b="1" dirty="0">
              <a:solidFill>
                <a:srgbClr val="FDD4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GB" sz="4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Morpeth flood scheme</a:t>
            </a:r>
          </a:p>
        </p:txBody>
      </p:sp>
    </p:spTree>
    <p:extLst>
      <p:ext uri="{BB962C8B-B14F-4D97-AF65-F5344CB8AC3E}">
        <p14:creationId xmlns:p14="http://schemas.microsoft.com/office/powerpoint/2010/main" val="1611823101"/>
      </p:ext>
    </p:extLst>
  </p:cSld>
  <p:clrMapOvr>
    <a:masterClrMapping/>
  </p:clrMapOvr>
  <p:transition advTm="1500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hristmas tree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1473" y="0"/>
            <a:ext cx="5052527" cy="503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hee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1193" y="1113799"/>
            <a:ext cx="7484657" cy="439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123950" y="-187796"/>
            <a:ext cx="80772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925" b="1" dirty="0">
                <a:solidFill>
                  <a:srgbClr val="FF8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£2bn</a:t>
            </a:r>
            <a:endParaRPr lang="en-GB" sz="4950" b="1" dirty="0">
              <a:solidFill>
                <a:srgbClr val="FF8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1" y="2639901"/>
            <a:ext cx="87058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Total UK festive cheese expenditure</a:t>
            </a:r>
            <a:endParaRPr lang="en-GB" sz="825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04976" y="4843418"/>
            <a:ext cx="2662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Source: </a:t>
            </a:r>
            <a:r>
              <a:rPr lang="en-GB" sz="1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Arla</a:t>
            </a:r>
            <a:r>
              <a:rPr lang="en-GB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dairies via BBC</a:t>
            </a:r>
            <a:endParaRPr lang="en-GB" sz="675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801056"/>
      </p:ext>
    </p:extLst>
  </p:cSld>
  <p:clrMapOvr>
    <a:masterClrMapping/>
  </p:clrMapOvr>
  <p:transition advTm="15000">
    <p:fade thruBlk="1"/>
  </p:transition>
</p:sld>
</file>

<file path=ppt/theme/theme1.xml><?xml version="1.0" encoding="utf-8"?>
<a:theme xmlns:a="http://schemas.openxmlformats.org/drawingml/2006/main" name="EA Presentation 2009">
  <a:themeElements>
    <a:clrScheme name="EA Presentation 2009 1">
      <a:dk1>
        <a:srgbClr val="0069AA"/>
      </a:dk1>
      <a:lt1>
        <a:srgbClr val="FFFFFF"/>
      </a:lt1>
      <a:dk2>
        <a:srgbClr val="0069A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5991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 Presentation 200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 Presentation 2009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3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77A22F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1_Default Design 1">
      <a:dk1>
        <a:srgbClr val="0069AA"/>
      </a:dk1>
      <a:lt1>
        <a:srgbClr val="FFFFFF"/>
      </a:lt1>
      <a:dk2>
        <a:srgbClr val="0069A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5991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EA Presentation 2009">
  <a:themeElements>
    <a:clrScheme name="EA Presentation 2009 1">
      <a:dk1>
        <a:srgbClr val="0069AA"/>
      </a:dk1>
      <a:lt1>
        <a:srgbClr val="FFFFFF"/>
      </a:lt1>
      <a:dk2>
        <a:srgbClr val="0069A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5991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 Presentation 200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 Presentation 2009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EA Presentation 2009">
  <a:themeElements>
    <a:clrScheme name="EA Presentation 2009 1">
      <a:dk1>
        <a:srgbClr val="0069AA"/>
      </a:dk1>
      <a:lt1>
        <a:srgbClr val="FFFFFF"/>
      </a:lt1>
      <a:dk2>
        <a:srgbClr val="0069A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5991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 Presentation 200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 Presentation 2009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A Presentation 2009">
  <a:themeElements>
    <a:clrScheme name="EA Presentation 2009 1">
      <a:dk1>
        <a:srgbClr val="0069AA"/>
      </a:dk1>
      <a:lt1>
        <a:srgbClr val="FFFFFF"/>
      </a:lt1>
      <a:dk2>
        <a:srgbClr val="0069A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5991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 Presentation 200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 Presentation 2009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EA Presentation 2009">
  <a:themeElements>
    <a:clrScheme name="EA Presentation 2009 1">
      <a:dk1>
        <a:srgbClr val="0069AA"/>
      </a:dk1>
      <a:lt1>
        <a:srgbClr val="FFFFFF"/>
      </a:lt1>
      <a:dk2>
        <a:srgbClr val="0069A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5991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 Presentation 200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 Presentation 2009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EA Presentation 2009</Template>
  <TotalTime>63892</TotalTime>
  <Words>717</Words>
  <Application>Microsoft Office PowerPoint</Application>
  <PresentationFormat>On-screen Show (16:9)</PresentationFormat>
  <Paragraphs>188</Paragraphs>
  <Slides>49</Slides>
  <Notes>0</Notes>
  <HiddenSlides>15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Calibri</vt:lpstr>
      <vt:lpstr>Ebrima</vt:lpstr>
      <vt:lpstr>EA Presentation 2009</vt:lpstr>
      <vt:lpstr>Default Design</vt:lpstr>
      <vt:lpstr>1_Default Design</vt:lpstr>
      <vt:lpstr>2_Default Design</vt:lpstr>
      <vt:lpstr>1_EA Presentation 2009</vt:lpstr>
      <vt:lpstr>2_EA Presentation 2009</vt:lpstr>
      <vt:lpstr>3_EA Presentation 2009</vt:lpstr>
      <vt:lpstr>4_EA Presentation 2009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Environment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VQUILLBISHOP</dc:creator>
  <cp:lastModifiedBy>Andy Sier</cp:lastModifiedBy>
  <cp:revision>1202</cp:revision>
  <dcterms:created xsi:type="dcterms:W3CDTF">2009-01-29T12:01:00Z</dcterms:created>
  <dcterms:modified xsi:type="dcterms:W3CDTF">2023-11-08T16:18:24Z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1033-10.2.0.5820</vt:lpwstr>
  </property>
</Properties>
</file>