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4"/>
  </p:notesMasterIdLst>
  <p:sldIdLst>
    <p:sldId id="256" r:id="rId3"/>
    <p:sldId id="259" r:id="rId4"/>
    <p:sldId id="273" r:id="rId5"/>
    <p:sldId id="381" r:id="rId6"/>
    <p:sldId id="352" r:id="rId7"/>
    <p:sldId id="351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75" r:id="rId20"/>
    <p:sldId id="366" r:id="rId21"/>
    <p:sldId id="377" r:id="rId22"/>
    <p:sldId id="367" r:id="rId23"/>
    <p:sldId id="378" r:id="rId24"/>
    <p:sldId id="379" r:id="rId25"/>
    <p:sldId id="376" r:id="rId26"/>
    <p:sldId id="368" r:id="rId27"/>
    <p:sldId id="274" r:id="rId28"/>
    <p:sldId id="261" r:id="rId29"/>
    <p:sldId id="262" r:id="rId30"/>
    <p:sldId id="257" r:id="rId31"/>
    <p:sldId id="333" r:id="rId32"/>
    <p:sldId id="334" r:id="rId33"/>
    <p:sldId id="335" r:id="rId34"/>
    <p:sldId id="338" r:id="rId35"/>
    <p:sldId id="264" r:id="rId36"/>
    <p:sldId id="339" r:id="rId37"/>
    <p:sldId id="340" r:id="rId38"/>
    <p:sldId id="336" r:id="rId39"/>
    <p:sldId id="341" r:id="rId40"/>
    <p:sldId id="270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276" r:id="rId49"/>
    <p:sldId id="287" r:id="rId50"/>
    <p:sldId id="311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288" r:id="rId66"/>
    <p:sldId id="289" r:id="rId67"/>
    <p:sldId id="291" r:id="rId68"/>
    <p:sldId id="292" r:id="rId69"/>
    <p:sldId id="293" r:id="rId70"/>
    <p:sldId id="294" r:id="rId71"/>
    <p:sldId id="312" r:id="rId72"/>
    <p:sldId id="313" r:id="rId73"/>
    <p:sldId id="314" r:id="rId74"/>
    <p:sldId id="315" r:id="rId75"/>
    <p:sldId id="370" r:id="rId76"/>
    <p:sldId id="374" r:id="rId77"/>
    <p:sldId id="380" r:id="rId78"/>
    <p:sldId id="371" r:id="rId79"/>
    <p:sldId id="373" r:id="rId80"/>
    <p:sldId id="277" r:id="rId81"/>
    <p:sldId id="350" r:id="rId82"/>
    <p:sldId id="332" r:id="rId8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040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429A2-53B6-46CB-9833-4682EE6DC9C8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45D86-2ECA-4BA6-AF54-B82FF5EA2F1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650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questionnaire was sent to all participants in order to evaluate their experience in the use of Copernicus and UAV data / services in an insightful context.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0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3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0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89D1-CE37-4BBE-B0A7-C0EC724DA55B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85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189D1-CE37-4BBE-B0A7-C0EC724DA55B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603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765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482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60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322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393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8162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687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300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902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3436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523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2685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4301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4323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014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924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51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486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477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765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87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883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473BD-4C54-4187-8DC4-57486D66E987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B5F10-E0B7-45AF-813A-5753FB1F223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216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EBBB-4BA1-402F-8A09-A1D080982FF3}" type="datetimeFigureOut">
              <a:rPr lang="pt-PT" smtClean="0"/>
              <a:t>08/11/2023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15153-DB1D-4816-A02C-BC46205662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06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0113">
            <a:off x="1260909" y="2945131"/>
            <a:ext cx="9221002" cy="26683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38" y="1325573"/>
            <a:ext cx="2428612" cy="130875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51" y="4114800"/>
            <a:ext cx="827254" cy="82725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234907" y="683611"/>
            <a:ext cx="10550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UAV data as a supporting tool in environmental inspections</a:t>
            </a:r>
          </a:p>
          <a:p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iCUD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Project and experiences at IGAMAOT </a:t>
            </a:r>
            <a:endParaRPr lang="pt-PT" sz="24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8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85050"/>
            <a:ext cx="121919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the use of Copernicus services and UAV data as supporting tool to ensure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 with environmental legislation: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licensing,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monitoring,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inspection,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information and good practices regarding the use of  these technologies;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Share methodologies and technical knowledge;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Increase the use of these technologies in the support and planning of inspections;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Identify the probative value of the use of these technology.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256362" y="107979"/>
            <a:ext cx="369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OBJECTIVES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267" y="3120395"/>
            <a:ext cx="1599856" cy="1565310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-133991" y="2459673"/>
            <a:ext cx="2839187" cy="2828263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76793" y="1761018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MEETING</a:t>
            </a:r>
          </a:p>
        </p:txBody>
      </p:sp>
      <p:sp>
        <p:nvSpPr>
          <p:cNvPr id="5" name="Oval 4"/>
          <p:cNvSpPr/>
          <p:nvPr/>
        </p:nvSpPr>
        <p:spPr>
          <a:xfrm>
            <a:off x="2311456" y="3189300"/>
            <a:ext cx="1388671" cy="1358685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240" y="3683821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- APRIL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700665" y="3685962"/>
            <a:ext cx="65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005078" y="3685962"/>
            <a:ext cx="108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</a:p>
        </p:txBody>
      </p:sp>
      <p:cxnSp>
        <p:nvCxnSpPr>
          <p:cNvPr id="17" name="Conexão reta unidirecional 16"/>
          <p:cNvCxnSpPr/>
          <p:nvPr/>
        </p:nvCxnSpPr>
        <p:spPr>
          <a:xfrm flipV="1">
            <a:off x="3227669" y="2299112"/>
            <a:ext cx="0" cy="114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085" y="1731205"/>
            <a:ext cx="475426" cy="475426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3560076" y="2052919"/>
            <a:ext cx="1485658" cy="10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/>
          <p:cNvCxnSpPr/>
          <p:nvPr/>
        </p:nvCxnSpPr>
        <p:spPr>
          <a:xfrm flipH="1" flipV="1">
            <a:off x="987044" y="1634050"/>
            <a:ext cx="1" cy="141395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230307" y="1029961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QUESTIONNAIRE</a:t>
            </a:r>
          </a:p>
        </p:txBody>
      </p:sp>
      <p:cxnSp>
        <p:nvCxnSpPr>
          <p:cNvPr id="38" name="Conexão reta 37"/>
          <p:cNvCxnSpPr/>
          <p:nvPr/>
        </p:nvCxnSpPr>
        <p:spPr>
          <a:xfrm>
            <a:off x="1313590" y="1321862"/>
            <a:ext cx="1286986" cy="224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782427" y="2082544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</p:txBody>
      </p:sp>
      <p:cxnSp>
        <p:nvCxnSpPr>
          <p:cNvPr id="69" name="Conexão reta unidirecional 68"/>
          <p:cNvCxnSpPr/>
          <p:nvPr/>
        </p:nvCxnSpPr>
        <p:spPr>
          <a:xfrm flipH="1" flipV="1">
            <a:off x="7517446" y="2691155"/>
            <a:ext cx="16622" cy="725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/>
          <p:cNvCxnSpPr/>
          <p:nvPr/>
        </p:nvCxnSpPr>
        <p:spPr>
          <a:xfrm>
            <a:off x="7845797" y="2381665"/>
            <a:ext cx="9569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" y="1017897"/>
            <a:ext cx="479861" cy="479861"/>
          </a:xfrm>
          <a:prstGeom prst="rect">
            <a:avLst/>
          </a:prstGeom>
        </p:spPr>
      </p:pic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</a:p>
        </p:txBody>
      </p:sp>
      <p:pic>
        <p:nvPicPr>
          <p:cNvPr id="124" name="Imagem 1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4" y="2091391"/>
            <a:ext cx="475426" cy="475426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267" y="3120395"/>
            <a:ext cx="1599856" cy="1565310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76793" y="1761018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MEETING</a:t>
            </a:r>
          </a:p>
        </p:txBody>
      </p:sp>
      <p:sp>
        <p:nvSpPr>
          <p:cNvPr id="5" name="Oval 4"/>
          <p:cNvSpPr/>
          <p:nvPr/>
        </p:nvSpPr>
        <p:spPr>
          <a:xfrm>
            <a:off x="2311456" y="3189300"/>
            <a:ext cx="1388671" cy="1358685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00665" y="3685962"/>
            <a:ext cx="65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005078" y="3685962"/>
            <a:ext cx="108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</a:p>
        </p:txBody>
      </p:sp>
      <p:cxnSp>
        <p:nvCxnSpPr>
          <p:cNvPr id="17" name="Conexão reta unidirecional 16"/>
          <p:cNvCxnSpPr/>
          <p:nvPr/>
        </p:nvCxnSpPr>
        <p:spPr>
          <a:xfrm flipV="1">
            <a:off x="3227669" y="2299112"/>
            <a:ext cx="0" cy="114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085" y="1731205"/>
            <a:ext cx="475426" cy="475426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3560076" y="2052919"/>
            <a:ext cx="1485658" cy="10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782427" y="2082544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</p:txBody>
      </p:sp>
      <p:cxnSp>
        <p:nvCxnSpPr>
          <p:cNvPr id="69" name="Conexão reta unidirecional 68"/>
          <p:cNvCxnSpPr/>
          <p:nvPr/>
        </p:nvCxnSpPr>
        <p:spPr>
          <a:xfrm flipH="1" flipV="1">
            <a:off x="7517446" y="2691155"/>
            <a:ext cx="16622" cy="725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/>
          <p:cNvCxnSpPr/>
          <p:nvPr/>
        </p:nvCxnSpPr>
        <p:spPr>
          <a:xfrm>
            <a:off x="7845797" y="2381665"/>
            <a:ext cx="9569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Imagem 1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4" y="2091391"/>
            <a:ext cx="475426" cy="475426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-133991" y="1017897"/>
            <a:ext cx="3307400" cy="4270039"/>
            <a:chOff x="-133991" y="1017897"/>
            <a:chExt cx="3307400" cy="4270039"/>
          </a:xfrm>
        </p:grpSpPr>
        <p:sp>
          <p:nvSpPr>
            <p:cNvPr id="3" name="CaixaDeTexto 2"/>
            <p:cNvSpPr txBox="1"/>
            <p:nvPr/>
          </p:nvSpPr>
          <p:spPr>
            <a:xfrm>
              <a:off x="340240" y="3683821"/>
              <a:ext cx="1757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JANUARY - APRIL</a:t>
              </a: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-133991" y="1017897"/>
              <a:ext cx="3307400" cy="4270039"/>
              <a:chOff x="-133991" y="1017897"/>
              <a:chExt cx="3307400" cy="427003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-133991" y="2459673"/>
                <a:ext cx="2839187" cy="2828263"/>
              </a:xfrm>
              <a:prstGeom prst="ellipse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Conexão reta unidirecional 30"/>
              <p:cNvCxnSpPr/>
              <p:nvPr/>
            </p:nvCxnSpPr>
            <p:spPr>
              <a:xfrm flipH="1" flipV="1">
                <a:off x="987044" y="1634050"/>
                <a:ext cx="1" cy="141395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aixaDeTexto 36"/>
              <p:cNvSpPr txBox="1"/>
              <p:nvPr/>
            </p:nvSpPr>
            <p:spPr>
              <a:xfrm>
                <a:off x="1230307" y="1029961"/>
                <a:ext cx="194310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QUESTIONNAIRE</a:t>
                </a:r>
              </a:p>
            </p:txBody>
          </p:sp>
          <p:cxnSp>
            <p:nvCxnSpPr>
              <p:cNvPr id="38" name="Conexão reta 37"/>
              <p:cNvCxnSpPr/>
              <p:nvPr/>
            </p:nvCxnSpPr>
            <p:spPr>
              <a:xfrm>
                <a:off x="1313590" y="1321862"/>
                <a:ext cx="1286986" cy="224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Imagem 91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894" y="1017897"/>
                <a:ext cx="479861" cy="479861"/>
              </a:xfrm>
              <a:prstGeom prst="rect">
                <a:avLst/>
              </a:prstGeom>
            </p:spPr>
          </p:pic>
        </p:grpSp>
      </p:grp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14355" y="1341815"/>
            <a:ext cx="1539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Preparing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Gahtering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answers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Analising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Selecting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team;</a:t>
            </a:r>
          </a:p>
        </p:txBody>
      </p:sp>
    </p:spTree>
    <p:extLst>
      <p:ext uri="{BB962C8B-B14F-4D97-AF65-F5344CB8AC3E}">
        <p14:creationId xmlns:p14="http://schemas.microsoft.com/office/powerpoint/2010/main" val="406523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5839" y="-1829751"/>
            <a:ext cx="840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Gathering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(questionnaire)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Analysis of Results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04930" cy="68640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872" y="1"/>
            <a:ext cx="3687218" cy="68640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65" y="0"/>
            <a:ext cx="4105835" cy="684903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88" y="168892"/>
            <a:ext cx="4140502" cy="684903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585" y="-147859"/>
            <a:ext cx="3297683" cy="68490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177" y="1043093"/>
            <a:ext cx="4221308" cy="58828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538" y="34806"/>
            <a:ext cx="3729319" cy="688029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02" y="2471527"/>
            <a:ext cx="371587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439" y="2599181"/>
            <a:ext cx="7249766" cy="33258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5870" cy="685800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4573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000" y="2599200"/>
            <a:ext cx="7934479" cy="38608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29319" cy="688029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4187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40502" cy="6849034"/>
          </a:xfrm>
          <a:prstGeom prst="rect">
            <a:avLst/>
          </a:prstGeom>
        </p:spPr>
      </p:pic>
      <p:sp>
        <p:nvSpPr>
          <p:cNvPr id="4" name="AutoShape 2" descr="Forms response chart. Question title: Your entity experienced the use of Satellite products as evidences in court?. Number of responses: 17 responses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4" descr="Forms response chart. Question title: Your entity experienced the use of Satellite products as evidences in court?. Number of responses: 17 responses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112606" y="1706881"/>
            <a:ext cx="8098735" cy="2340270"/>
            <a:chOff x="4140502" y="1833252"/>
            <a:chExt cx="8657313" cy="2501681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0502" y="1833252"/>
              <a:ext cx="4516811" cy="250168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1004" y="1846798"/>
              <a:ext cx="4516811" cy="2197350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041" y="3894666"/>
            <a:ext cx="5256107" cy="280394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166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97683" cy="6849034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4410000" y="2599200"/>
            <a:ext cx="7888604" cy="4636286"/>
            <a:chOff x="3752428" y="2103180"/>
            <a:chExt cx="7888604" cy="463628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2428" y="2103180"/>
              <a:ext cx="7888604" cy="4636286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4030129" y="3417744"/>
              <a:ext cx="1822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Environmental</a:t>
              </a: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Inspections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243491" y="3698833"/>
              <a:ext cx="1615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 use management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284127" y="3969770"/>
              <a:ext cx="1568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Definition</a:t>
              </a: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</a:t>
              </a: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priorities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979325" y="4253548"/>
              <a:ext cx="1872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</a:t>
              </a: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probatory</a:t>
              </a: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value</a:t>
              </a: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517815" y="4534637"/>
              <a:ext cx="1341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management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051213" y="4808731"/>
              <a:ext cx="800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Reporting</a:t>
              </a:r>
              <a:endPara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295900" y="5079185"/>
              <a:ext cx="55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299289" y="5367048"/>
              <a:ext cx="55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5308408" y="107979"/>
            <a:ext cx="1586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068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" y="0"/>
            <a:ext cx="12192000" cy="7235505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4747263" y="107979"/>
            <a:ext cx="2708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/>
              <a:t>PROJECT TEAM</a:t>
            </a:r>
          </a:p>
        </p:txBody>
      </p:sp>
      <p:sp>
        <p:nvSpPr>
          <p:cNvPr id="3" name="Arco 2"/>
          <p:cNvSpPr/>
          <p:nvPr/>
        </p:nvSpPr>
        <p:spPr>
          <a:xfrm>
            <a:off x="2444864" y="4682910"/>
            <a:ext cx="1904301" cy="918541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539" y="4484562"/>
            <a:ext cx="1379943" cy="541913"/>
          </a:xfrm>
          <a:prstGeom prst="rect">
            <a:avLst/>
          </a:prstGeom>
        </p:spPr>
      </p:pic>
      <p:sp>
        <p:nvSpPr>
          <p:cNvPr id="5" name="Arco 4"/>
          <p:cNvSpPr/>
          <p:nvPr/>
        </p:nvSpPr>
        <p:spPr>
          <a:xfrm>
            <a:off x="4312355" y="3769418"/>
            <a:ext cx="869816" cy="1556157"/>
          </a:xfrm>
          <a:prstGeom prst="arc">
            <a:avLst>
              <a:gd name="adj1" fmla="val 16200000"/>
              <a:gd name="adj2" fmla="val 1856442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587" y="3410754"/>
            <a:ext cx="1583676" cy="531984"/>
          </a:xfrm>
          <a:prstGeom prst="rect">
            <a:avLst/>
          </a:prstGeom>
        </p:spPr>
      </p:pic>
      <p:sp>
        <p:nvSpPr>
          <p:cNvPr id="20" name="Arco 19"/>
          <p:cNvSpPr/>
          <p:nvPr/>
        </p:nvSpPr>
        <p:spPr>
          <a:xfrm>
            <a:off x="6004806" y="3431562"/>
            <a:ext cx="2576420" cy="1136743"/>
          </a:xfrm>
          <a:prstGeom prst="arc">
            <a:avLst>
              <a:gd name="adj1" fmla="val 16200000"/>
              <a:gd name="adj2" fmla="val 21274583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4" name="Picture 6" descr="Image result for arpa lombardia logo 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394"/>
          <a:stretch/>
        </p:blipFill>
        <p:spPr bwMode="auto">
          <a:xfrm>
            <a:off x="5815534" y="3075332"/>
            <a:ext cx="1477482" cy="6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co 20"/>
          <p:cNvSpPr/>
          <p:nvPr/>
        </p:nvSpPr>
        <p:spPr>
          <a:xfrm>
            <a:off x="6715440" y="2205771"/>
            <a:ext cx="1287508" cy="575252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6" name="Picture 8" descr="Image result for inspectie leefomgeving en transport logo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252" y="2008187"/>
            <a:ext cx="2357736" cy="11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co 21"/>
          <p:cNvSpPr/>
          <p:nvPr/>
        </p:nvSpPr>
        <p:spPr>
          <a:xfrm>
            <a:off x="6325940" y="1560742"/>
            <a:ext cx="1250812" cy="871614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8" name="Picture 10" descr="Image result for provincie overijssel logo 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4847" y="1237068"/>
            <a:ext cx="1740684" cy="63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co 22"/>
          <p:cNvSpPr/>
          <p:nvPr/>
        </p:nvSpPr>
        <p:spPr>
          <a:xfrm>
            <a:off x="2980596" y="1217604"/>
            <a:ext cx="1493240" cy="1559673"/>
          </a:xfrm>
          <a:prstGeom prst="arc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F1CC34CA-782A-4FF3-9AC8-F958350388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54" y="925486"/>
            <a:ext cx="893665" cy="6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267" y="3120395"/>
            <a:ext cx="1599856" cy="1565310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-133991" y="2459673"/>
            <a:ext cx="2839187" cy="2828263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240" y="3683821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- APRIL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005078" y="3685962"/>
            <a:ext cx="108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</a:p>
        </p:txBody>
      </p:sp>
      <p:cxnSp>
        <p:nvCxnSpPr>
          <p:cNvPr id="31" name="Conexão reta unidirecional 30"/>
          <p:cNvCxnSpPr/>
          <p:nvPr/>
        </p:nvCxnSpPr>
        <p:spPr>
          <a:xfrm flipH="1" flipV="1">
            <a:off x="987044" y="1634050"/>
            <a:ext cx="1" cy="141395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230307" y="1029961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QUESTIONNAIRE</a:t>
            </a:r>
          </a:p>
        </p:txBody>
      </p:sp>
      <p:cxnSp>
        <p:nvCxnSpPr>
          <p:cNvPr id="38" name="Conexão reta 37"/>
          <p:cNvCxnSpPr/>
          <p:nvPr/>
        </p:nvCxnSpPr>
        <p:spPr>
          <a:xfrm>
            <a:off x="1313590" y="1321862"/>
            <a:ext cx="1286986" cy="224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7782427" y="2082544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</a:p>
        </p:txBody>
      </p:sp>
      <p:cxnSp>
        <p:nvCxnSpPr>
          <p:cNvPr id="69" name="Conexão reta unidirecional 68"/>
          <p:cNvCxnSpPr/>
          <p:nvPr/>
        </p:nvCxnSpPr>
        <p:spPr>
          <a:xfrm flipH="1" flipV="1">
            <a:off x="7517446" y="2691155"/>
            <a:ext cx="16622" cy="725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/>
          <p:cNvCxnSpPr/>
          <p:nvPr/>
        </p:nvCxnSpPr>
        <p:spPr>
          <a:xfrm>
            <a:off x="7845797" y="2381665"/>
            <a:ext cx="9569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" y="1017897"/>
            <a:ext cx="479861" cy="479861"/>
          </a:xfrm>
          <a:prstGeom prst="rect">
            <a:avLst/>
          </a:prstGeom>
        </p:spPr>
      </p:pic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Imagem 1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4" y="2091391"/>
            <a:ext cx="475426" cy="475426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311456" y="1731205"/>
            <a:ext cx="3108439" cy="2816780"/>
            <a:chOff x="2311456" y="1731205"/>
            <a:chExt cx="3108439" cy="2816780"/>
          </a:xfrm>
        </p:grpSpPr>
        <p:sp>
          <p:nvSpPr>
            <p:cNvPr id="11" name="CaixaDeTexto 10"/>
            <p:cNvSpPr txBox="1"/>
            <p:nvPr/>
          </p:nvSpPr>
          <p:spPr>
            <a:xfrm>
              <a:off x="2700665" y="3685962"/>
              <a:ext cx="653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MAY</a:t>
              </a: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2311456" y="1731205"/>
              <a:ext cx="3108439" cy="2816780"/>
              <a:chOff x="2311456" y="1731205"/>
              <a:chExt cx="3108439" cy="2816780"/>
            </a:xfrm>
          </p:grpSpPr>
          <p:sp>
            <p:nvSpPr>
              <p:cNvPr id="25" name="CaixaDeTexto 24"/>
              <p:cNvSpPr txBox="1"/>
              <p:nvPr/>
            </p:nvSpPr>
            <p:spPr>
              <a:xfrm>
                <a:off x="3476793" y="1761018"/>
                <a:ext cx="194310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KICK OFF MEETING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311456" y="3189300"/>
                <a:ext cx="1388671" cy="1358685"/>
              </a:xfrm>
              <a:prstGeom prst="ellipse">
                <a:avLst/>
              </a:prstGeom>
              <a:solidFill>
                <a:schemeClr val="accent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Conexão reta unidirecional 16"/>
              <p:cNvCxnSpPr/>
              <p:nvPr/>
            </p:nvCxnSpPr>
            <p:spPr>
              <a:xfrm flipV="1">
                <a:off x="3227669" y="2299112"/>
                <a:ext cx="0" cy="1148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5085" y="1731205"/>
                <a:ext cx="475426" cy="475426"/>
              </a:xfrm>
              <a:prstGeom prst="rect">
                <a:avLst/>
              </a:prstGeom>
            </p:spPr>
          </p:pic>
          <p:cxnSp>
            <p:nvCxnSpPr>
              <p:cNvPr id="24" name="Conexão reta 23"/>
              <p:cNvCxnSpPr/>
              <p:nvPr/>
            </p:nvCxnSpPr>
            <p:spPr>
              <a:xfrm>
                <a:off x="3560076" y="2052919"/>
                <a:ext cx="1485658" cy="1056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CaixaDeTexto 6"/>
          <p:cNvSpPr txBox="1"/>
          <p:nvPr/>
        </p:nvSpPr>
        <p:spPr>
          <a:xfrm>
            <a:off x="3489193" y="2074773"/>
            <a:ext cx="25244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Presentation and analysis of the results of the survey;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Presentations from the project team;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Discussing main techniques and methodologies used in the scope of remote sensing and UAV;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Planning next activities (Workshop);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5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234906" y="134784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30746" y="3498566"/>
            <a:ext cx="2608457" cy="1127291"/>
            <a:chOff x="6630746" y="3498566"/>
            <a:chExt cx="2608457" cy="1127291"/>
          </a:xfrm>
        </p:grpSpPr>
        <p:grpSp>
          <p:nvGrpSpPr>
            <p:cNvPr id="22" name="Grupo 21"/>
            <p:cNvGrpSpPr/>
            <p:nvPr/>
          </p:nvGrpSpPr>
          <p:grpSpPr>
            <a:xfrm>
              <a:off x="7529602" y="3498566"/>
              <a:ext cx="828000" cy="828000"/>
              <a:chOff x="982800" y="4114800"/>
              <a:chExt cx="828000" cy="828000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30746" y="42148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Products</a:t>
              </a:r>
            </a:p>
            <a:p>
              <a:pPr algn="ctr"/>
              <a:r>
                <a:rPr lang="en-US" altLang="pt-PT" sz="16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Orthomosaics</a:t>
              </a:r>
              <a:endParaRPr lang="en-US" altLang="pt-PT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3D models</a:t>
              </a: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Thermic images</a:t>
              </a:r>
            </a:p>
            <a:p>
              <a:pPr algn="ctr"/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767890" y="1897884"/>
            <a:ext cx="2608457" cy="1127291"/>
            <a:chOff x="8767890" y="1897884"/>
            <a:chExt cx="2608457" cy="1127291"/>
          </a:xfrm>
        </p:grpSpPr>
        <p:grpSp>
          <p:nvGrpSpPr>
            <p:cNvPr id="26" name="Grupo 25"/>
            <p:cNvGrpSpPr/>
            <p:nvPr/>
          </p:nvGrpSpPr>
          <p:grpSpPr>
            <a:xfrm>
              <a:off x="9666746" y="1897884"/>
              <a:ext cx="828000" cy="828000"/>
              <a:chOff x="982800" y="4114800"/>
              <a:chExt cx="828000" cy="828000"/>
            </a:xfrm>
          </p:grpSpPr>
          <p:pic>
            <p:nvPicPr>
              <p:cNvPr id="27" name="Imagem 2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8" name="CaixaDeTexto 27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8767890" y="2614202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Questions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1234907" y="683611"/>
            <a:ext cx="1055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UAV data as a supporting tool in environmental inspections 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" y="367454"/>
            <a:ext cx="4572000" cy="3429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265" y="2500052"/>
            <a:ext cx="4734561" cy="43579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320" y="212408"/>
            <a:ext cx="4240107" cy="318008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1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/>
          <p:cNvSpPr/>
          <p:nvPr/>
        </p:nvSpPr>
        <p:spPr>
          <a:xfrm>
            <a:off x="9993588" y="3040920"/>
            <a:ext cx="1651139" cy="16447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380208" y="3093361"/>
            <a:ext cx="1598212" cy="1563701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465712" y="2202357"/>
            <a:ext cx="3318972" cy="330620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57906" y="3346638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-133991" y="2459673"/>
            <a:ext cx="2839187" cy="2828263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985215" y="5876082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sp>
        <p:nvSpPr>
          <p:cNvPr id="48" name="Oval 47"/>
          <p:cNvSpPr/>
          <p:nvPr/>
        </p:nvSpPr>
        <p:spPr>
          <a:xfrm>
            <a:off x="1225958" y="3352086"/>
            <a:ext cx="1021570" cy="10176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76793" y="1761018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MEETING</a:t>
            </a:r>
          </a:p>
        </p:txBody>
      </p:sp>
      <p:sp>
        <p:nvSpPr>
          <p:cNvPr id="5" name="Oval 4"/>
          <p:cNvSpPr/>
          <p:nvPr/>
        </p:nvSpPr>
        <p:spPr>
          <a:xfrm>
            <a:off x="2311456" y="3189300"/>
            <a:ext cx="1388671" cy="1358685"/>
          </a:xfrm>
          <a:prstGeom prst="ellipse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676733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0240" y="3683821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- APRIL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700665" y="3685962"/>
            <a:ext cx="65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84546" y="3676733"/>
            <a:ext cx="194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- SEPTEMBER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626553" y="3685962"/>
            <a:ext cx="129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618373" y="3676733"/>
            <a:ext cx="124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</a:p>
        </p:txBody>
      </p:sp>
      <p:cxnSp>
        <p:nvCxnSpPr>
          <p:cNvPr id="17" name="Conexão reta unidirecional 16"/>
          <p:cNvCxnSpPr/>
          <p:nvPr/>
        </p:nvCxnSpPr>
        <p:spPr>
          <a:xfrm flipV="1">
            <a:off x="3227669" y="2299112"/>
            <a:ext cx="0" cy="114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085" y="1731205"/>
            <a:ext cx="475426" cy="475426"/>
          </a:xfrm>
          <a:prstGeom prst="rect">
            <a:avLst/>
          </a:prstGeom>
        </p:spPr>
      </p:pic>
      <p:cxnSp>
        <p:nvCxnSpPr>
          <p:cNvPr id="24" name="Conexão reta 23"/>
          <p:cNvCxnSpPr/>
          <p:nvPr/>
        </p:nvCxnSpPr>
        <p:spPr>
          <a:xfrm>
            <a:off x="3560076" y="2052919"/>
            <a:ext cx="1485658" cy="10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/>
          <p:cNvCxnSpPr/>
          <p:nvPr/>
        </p:nvCxnSpPr>
        <p:spPr>
          <a:xfrm flipH="1" flipV="1">
            <a:off x="987044" y="1634050"/>
            <a:ext cx="1" cy="141395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/>
          <p:cNvCxnSpPr/>
          <p:nvPr/>
        </p:nvCxnSpPr>
        <p:spPr>
          <a:xfrm>
            <a:off x="1736743" y="4111264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230307" y="1029961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QUESTIONNAIRE</a:t>
            </a:r>
          </a:p>
        </p:txBody>
      </p:sp>
      <p:cxnSp>
        <p:nvCxnSpPr>
          <p:cNvPr id="38" name="Conexão reta 37"/>
          <p:cNvCxnSpPr/>
          <p:nvPr/>
        </p:nvCxnSpPr>
        <p:spPr>
          <a:xfrm>
            <a:off x="1313590" y="1321862"/>
            <a:ext cx="1286986" cy="224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/>
          <p:cNvCxnSpPr/>
          <p:nvPr/>
        </p:nvCxnSpPr>
        <p:spPr>
          <a:xfrm>
            <a:off x="2068498" y="6167983"/>
            <a:ext cx="934563" cy="47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unidirecional 60"/>
          <p:cNvCxnSpPr/>
          <p:nvPr/>
        </p:nvCxnSpPr>
        <p:spPr>
          <a:xfrm>
            <a:off x="4659334" y="4182181"/>
            <a:ext cx="0" cy="1609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9431339" y="5791242"/>
            <a:ext cx="1943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MEETING</a:t>
            </a:r>
          </a:p>
        </p:txBody>
      </p:sp>
      <p:cxnSp>
        <p:nvCxnSpPr>
          <p:cNvPr id="76" name="Conexão reta unidirecional 75"/>
          <p:cNvCxnSpPr/>
          <p:nvPr/>
        </p:nvCxnSpPr>
        <p:spPr>
          <a:xfrm>
            <a:off x="9202563" y="4182181"/>
            <a:ext cx="19408" cy="138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/>
          <p:nvPr/>
        </p:nvCxnSpPr>
        <p:spPr>
          <a:xfrm>
            <a:off x="9532567" y="6081190"/>
            <a:ext cx="1231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/>
          <p:cNvSpPr txBox="1"/>
          <p:nvPr/>
        </p:nvSpPr>
        <p:spPr>
          <a:xfrm>
            <a:off x="9312356" y="1527803"/>
            <a:ext cx="141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REPORT</a:t>
            </a:r>
          </a:p>
        </p:txBody>
      </p:sp>
      <p:cxnSp>
        <p:nvCxnSpPr>
          <p:cNvPr id="85" name="Conexão reta 84"/>
          <p:cNvCxnSpPr/>
          <p:nvPr/>
        </p:nvCxnSpPr>
        <p:spPr>
          <a:xfrm>
            <a:off x="9431339" y="1824903"/>
            <a:ext cx="10878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unidirecional 87"/>
          <p:cNvCxnSpPr/>
          <p:nvPr/>
        </p:nvCxnSpPr>
        <p:spPr>
          <a:xfrm flipV="1">
            <a:off x="10864696" y="2017577"/>
            <a:ext cx="0" cy="14956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m 9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" y="1017897"/>
            <a:ext cx="479861" cy="479861"/>
          </a:xfrm>
          <a:prstGeom prst="rect">
            <a:avLst/>
          </a:prstGeom>
        </p:spPr>
      </p:pic>
      <p:cxnSp>
        <p:nvCxnSpPr>
          <p:cNvPr id="93" name="Conexão reta unidirecional 92"/>
          <p:cNvCxnSpPr/>
          <p:nvPr/>
        </p:nvCxnSpPr>
        <p:spPr>
          <a:xfrm flipH="1" flipV="1">
            <a:off x="5719442" y="1782956"/>
            <a:ext cx="29182" cy="17313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/>
          <p:cNvSpPr txBox="1"/>
          <p:nvPr/>
        </p:nvSpPr>
        <p:spPr>
          <a:xfrm>
            <a:off x="5947777" y="1346212"/>
            <a:ext cx="238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PREPARATION</a:t>
            </a:r>
          </a:p>
        </p:txBody>
      </p:sp>
      <p:cxnSp>
        <p:nvCxnSpPr>
          <p:cNvPr id="95" name="Conexão reta 94"/>
          <p:cNvCxnSpPr/>
          <p:nvPr/>
        </p:nvCxnSpPr>
        <p:spPr>
          <a:xfrm flipV="1">
            <a:off x="6031061" y="1634050"/>
            <a:ext cx="1751366" cy="406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01" y="1286039"/>
            <a:ext cx="432341" cy="432341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51" y="5850346"/>
            <a:ext cx="426647" cy="426647"/>
          </a:xfrm>
          <a:prstGeom prst="rect">
            <a:avLst/>
          </a:prstGeom>
        </p:spPr>
      </p:pic>
      <p:sp>
        <p:nvSpPr>
          <p:cNvPr id="116" name="CaixaDeTexto 115"/>
          <p:cNvSpPr txBox="1"/>
          <p:nvPr/>
        </p:nvSpPr>
        <p:spPr>
          <a:xfrm>
            <a:off x="4906680" y="6043813"/>
            <a:ext cx="1230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</p:txBody>
      </p:sp>
      <p:cxnSp>
        <p:nvCxnSpPr>
          <p:cNvPr id="117" name="Conexão reta 116"/>
          <p:cNvCxnSpPr/>
          <p:nvPr/>
        </p:nvCxnSpPr>
        <p:spPr>
          <a:xfrm>
            <a:off x="4989963" y="6335714"/>
            <a:ext cx="8999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Imagem 1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54" y="5700503"/>
            <a:ext cx="475426" cy="475426"/>
          </a:xfrm>
          <a:prstGeom prst="rect">
            <a:avLst/>
          </a:prstGeom>
        </p:spPr>
      </p:pic>
      <p:pic>
        <p:nvPicPr>
          <p:cNvPr id="128" name="Imagem 1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33" y="6030760"/>
            <a:ext cx="426647" cy="426647"/>
          </a:xfrm>
          <a:prstGeom prst="rect">
            <a:avLst/>
          </a:prstGeom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372" y="1532401"/>
            <a:ext cx="426647" cy="426647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4413963" y="107979"/>
            <a:ext cx="337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TIMELINE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785267" y="2082544"/>
            <a:ext cx="2940262" cy="2603161"/>
            <a:chOff x="6785267" y="2082544"/>
            <a:chExt cx="2940262" cy="2603161"/>
          </a:xfrm>
        </p:grpSpPr>
        <p:sp>
          <p:nvSpPr>
            <p:cNvPr id="67" name="Oval 66"/>
            <p:cNvSpPr/>
            <p:nvPr/>
          </p:nvSpPr>
          <p:spPr>
            <a:xfrm>
              <a:off x="6785267" y="3120395"/>
              <a:ext cx="1599856" cy="1565310"/>
            </a:xfrm>
            <a:prstGeom prst="ellipse">
              <a:avLst/>
            </a:prstGeom>
            <a:solidFill>
              <a:schemeClr val="accent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005078" y="3685962"/>
              <a:ext cx="1080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OCTOBER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7782427" y="2082544"/>
              <a:ext cx="19431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WORKSHOP</a:t>
              </a:r>
            </a:p>
          </p:txBody>
        </p:sp>
        <p:cxnSp>
          <p:nvCxnSpPr>
            <p:cNvPr id="69" name="Conexão reta unidirecional 68"/>
            <p:cNvCxnSpPr/>
            <p:nvPr/>
          </p:nvCxnSpPr>
          <p:spPr>
            <a:xfrm flipH="1" flipV="1">
              <a:off x="7517446" y="2691155"/>
              <a:ext cx="16622" cy="7254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7845797" y="2381665"/>
              <a:ext cx="95693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Imagem 12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8044" y="2091391"/>
              <a:ext cx="475426" cy="475426"/>
            </a:xfrm>
            <a:prstGeom prst="rect">
              <a:avLst/>
            </a:prstGeom>
          </p:spPr>
        </p:pic>
      </p:grpSp>
      <p:sp>
        <p:nvSpPr>
          <p:cNvPr id="7" name="Retângulo 6"/>
          <p:cNvSpPr/>
          <p:nvPr/>
        </p:nvSpPr>
        <p:spPr>
          <a:xfrm>
            <a:off x="405804" y="261825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Training session on satellite data acquisition and processing;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Presentation and demonstration of methodologies developed by team members;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939730" y="4103805"/>
            <a:ext cx="1284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pt-PT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</a:t>
            </a:r>
            <a:r>
              <a:rPr kumimoji="0" lang="pt-PT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Lisbon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509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11893" cy="40589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893" y="1781387"/>
            <a:ext cx="6780107" cy="50850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2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60427" cy="31953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31" y="3195321"/>
            <a:ext cx="4883573" cy="36626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100516" cy="457538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4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4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" y="869795"/>
            <a:ext cx="12192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Pre-analisis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and detect 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UAV (“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and detect 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waste areas/volumes on sites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water discharges (thermic data)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 is still limited when it comes to dealing with large volumes of data with the additional problem of storage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court?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unsure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countries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as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74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34907" y="1159861"/>
            <a:ext cx="712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Using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UAV in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environmental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inspections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4906" y="183679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87450"/>
            <a:ext cx="12192000" cy="473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4883389" y="107979"/>
            <a:ext cx="2436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EQUIPMENTS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phantom 4 pro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89" y="2415103"/>
            <a:ext cx="4432300" cy="26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trice 210 rt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269" y="1563171"/>
            <a:ext cx="5536387" cy="37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atrice 210 rtk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5658" y="3836629"/>
            <a:ext cx="1232609" cy="15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atrice 210 rtk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597" y="3688104"/>
            <a:ext cx="1297172" cy="18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1774512" y="1446402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>
                <a:latin typeface="+mn-lt"/>
                <a:cs typeface="Arial" panose="020B0604020202020204" pitchFamily="34" charset="0"/>
              </a:rPr>
              <a:t>Dji</a:t>
            </a:r>
            <a:r>
              <a:rPr lang="pt-PT" altLang="pt-PT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pt-PT" altLang="pt-PT" sz="1800" b="1" dirty="0" err="1">
                <a:latin typeface="+mn-lt"/>
                <a:cs typeface="Arial" panose="020B0604020202020204" pitchFamily="34" charset="0"/>
              </a:rPr>
              <a:t>Phantom</a:t>
            </a:r>
            <a:r>
              <a:rPr lang="pt-PT" altLang="pt-PT" sz="1800" b="1" dirty="0">
                <a:latin typeface="+mn-lt"/>
                <a:cs typeface="Arial" panose="020B0604020202020204" pitchFamily="34" charset="0"/>
              </a:rPr>
              <a:t> 4 Pro+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7835084" y="1442671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>
                <a:latin typeface="+mn-lt"/>
                <a:cs typeface="Arial" panose="020B0604020202020204" pitchFamily="34" charset="0"/>
              </a:rPr>
              <a:t>Matrice</a:t>
            </a:r>
            <a:r>
              <a:rPr lang="pt-PT" altLang="pt-PT" sz="1800" b="1" dirty="0">
                <a:latin typeface="+mn-lt"/>
                <a:cs typeface="Arial" panose="020B0604020202020204" pitchFamily="34" charset="0"/>
              </a:rPr>
              <a:t> 210 RTK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3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87450"/>
            <a:ext cx="12192000" cy="473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4883389" y="107979"/>
            <a:ext cx="2436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EQUIPMENTS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1299589" y="1446402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>
                <a:latin typeface="+mn-lt"/>
                <a:cs typeface="Arial" panose="020B0604020202020204" pitchFamily="34" charset="0"/>
              </a:rPr>
              <a:t>Zenmuse</a:t>
            </a:r>
            <a:r>
              <a:rPr lang="pt-PT" altLang="pt-PT" sz="1800" b="1" dirty="0">
                <a:latin typeface="+mn-lt"/>
                <a:cs typeface="Arial" panose="020B0604020202020204" pitchFamily="34" charset="0"/>
              </a:rPr>
              <a:t> Z30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8068999" y="1442671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>
                <a:latin typeface="+mn-lt"/>
                <a:cs typeface="Arial" panose="020B0604020202020204" pitchFamily="34" charset="0"/>
              </a:rPr>
              <a:t>Zenmuse</a:t>
            </a:r>
            <a:r>
              <a:rPr lang="pt-PT" altLang="pt-PT" sz="1800" b="1" dirty="0">
                <a:latin typeface="+mn-lt"/>
                <a:cs typeface="Arial" panose="020B0604020202020204" pitchFamily="34" charset="0"/>
              </a:rPr>
              <a:t> X5S</a:t>
            </a:r>
          </a:p>
        </p:txBody>
      </p:sp>
      <p:pic>
        <p:nvPicPr>
          <p:cNvPr id="2050" name="Picture 2" descr="Image result for drone camera x4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182" y="2684721"/>
            <a:ext cx="2203887" cy="22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rone camera zenmuse XT thermal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1483" y="2617564"/>
            <a:ext cx="1935625" cy="23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rone camera zenmuse z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564" y="2417135"/>
            <a:ext cx="2808273" cy="28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96490" y="1442671"/>
            <a:ext cx="2608457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1800" b="1" dirty="0" err="1">
                <a:latin typeface="+mn-lt"/>
                <a:cs typeface="Arial" panose="020B0604020202020204" pitchFamily="34" charset="0"/>
              </a:rPr>
              <a:t>Zenmuse</a:t>
            </a:r>
            <a:r>
              <a:rPr lang="pt-PT" altLang="pt-PT" sz="1800" b="1" dirty="0">
                <a:latin typeface="+mn-lt"/>
                <a:cs typeface="Arial" panose="020B0604020202020204" pitchFamily="34" charset="0"/>
              </a:rPr>
              <a:t> XT2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6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2" y="818681"/>
            <a:ext cx="7046299" cy="5747219"/>
            <a:chOff x="2644212" y="1110781"/>
            <a:chExt cx="7046299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2" y="4376672"/>
              <a:ext cx="5105197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451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409" y="4545949"/>
              <a:ext cx="10510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234906" y="134784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234907" y="683611"/>
            <a:ext cx="1055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UAV data as a supporting tool in environmental inspections 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78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5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3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33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623089" y="2353353"/>
            <a:ext cx="3545116" cy="3474712"/>
          </a:xfrm>
          <a:prstGeom prst="ellipse">
            <a:avLst/>
          </a:prstGeom>
          <a:noFill/>
          <a:ln w="28575">
            <a:solidFill>
              <a:schemeClr val="bg1">
                <a:lumMod val="50000"/>
                <a:alpha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558800" y="865104"/>
            <a:ext cx="11633200" cy="523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geographic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coordinates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covered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altitude;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to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collected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Thermic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data;</a:t>
            </a: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3696097"/>
            <a:ext cx="960977" cy="8844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88" y="2356416"/>
            <a:ext cx="802348" cy="8023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085" y="4892409"/>
            <a:ext cx="1241261" cy="14034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578" y="3228317"/>
            <a:ext cx="860121" cy="66223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497" y="4473594"/>
            <a:ext cx="957708" cy="83762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368" y="2081035"/>
            <a:ext cx="823115" cy="824795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30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800" y="865104"/>
            <a:ext cx="116332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constraints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 Civil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endParaRPr lang="pt-PT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KMZ file (Google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no-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zones </a:t>
            </a: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58800" y="1358880"/>
            <a:ext cx="116332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064" y="1950494"/>
            <a:ext cx="9393936" cy="49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0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800" y="865104"/>
            <a:ext cx="116332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constraints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 Civil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endParaRPr lang="pt-PT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IOS and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Android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58800" y="1358880"/>
            <a:ext cx="116332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70" y="1939345"/>
            <a:ext cx="1112478" cy="10990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975" y="2150993"/>
            <a:ext cx="2148514" cy="381958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755" y="2150992"/>
            <a:ext cx="2148514" cy="381958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21" y="2150993"/>
            <a:ext cx="2148514" cy="381958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71" y="2150993"/>
            <a:ext cx="2148514" cy="381958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71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9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0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800" y="865104"/>
            <a:ext cx="11633200" cy="292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authorizations</a:t>
            </a: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(AAN):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whenever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Portugal Civil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(ANAC):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depending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restrictions</a:t>
            </a:r>
            <a:r>
              <a:rPr lang="pt-PT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endParaRPr lang="pt-PT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pt-PT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47639" y="107979"/>
            <a:ext cx="3708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FLIGHT PROCEDURES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26" y="2701727"/>
            <a:ext cx="5364174" cy="318893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992" y="2466923"/>
            <a:ext cx="4136136" cy="41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" y="-14469"/>
            <a:ext cx="12166389" cy="68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2" y="818681"/>
            <a:ext cx="7045290" cy="5747219"/>
            <a:chOff x="2644212" y="1110781"/>
            <a:chExt cx="7045290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2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</p:cNvCxnSpPr>
            <p:nvPr/>
          </p:nvCxnSpPr>
          <p:spPr>
            <a:xfrm flipV="1">
              <a:off x="7749012" y="4544220"/>
              <a:ext cx="104489" cy="172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7986851" y="4084572"/>
            <a:ext cx="183600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 / manual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5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5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2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58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4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>
              <a:spLocks/>
            </p:cNvSpPr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69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981108" y="107979"/>
            <a:ext cx="224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WORKFLOW</a:t>
            </a:r>
          </a:p>
          <a:p>
            <a:pPr algn="ctr"/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777561" y="818681"/>
            <a:ext cx="7045291" cy="5747219"/>
            <a:chOff x="2644211" y="1110781"/>
            <a:chExt cx="7045291" cy="5747219"/>
          </a:xfrm>
        </p:grpSpPr>
        <p:cxnSp>
          <p:nvCxnSpPr>
            <p:cNvPr id="31" name="Conexão reta 30"/>
            <p:cNvCxnSpPr>
              <a:endCxn id="74" idx="0"/>
            </p:cNvCxnSpPr>
            <p:nvPr/>
          </p:nvCxnSpPr>
          <p:spPr>
            <a:xfrm>
              <a:off x="4486782" y="2554662"/>
              <a:ext cx="1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5429143" y="1110781"/>
              <a:ext cx="105189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Inspection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4678358" y="1645436"/>
              <a:ext cx="107746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Scheduled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225221" y="1645436"/>
              <a:ext cx="1296097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Unscheduled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80907" y="2216108"/>
              <a:ext cx="5548361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recognition / Flight constraints (Civil/Military)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2646009" y="3320007"/>
              <a:ext cx="70434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UAV Preparation: firmware, calibration, batteries, SD card, flight plan…  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644212" y="3853234"/>
              <a:ext cx="7045289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recognition: weather; interferences; other constraints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2644211" y="4376672"/>
              <a:ext cx="51048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Flight plan (data acquisition / requirements: Image; video…)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7853501" y="4376672"/>
              <a:ext cx="18360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Automatic / manual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2644213" y="4916832"/>
              <a:ext cx="704528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processing products required: 3D;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Orthomosaic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NDVI…</a:t>
              </a:r>
            </a:p>
          </p:txBody>
        </p:sp>
        <p:cxnSp>
          <p:nvCxnSpPr>
            <p:cNvPr id="69" name="Conexão reta 68"/>
            <p:cNvCxnSpPr/>
            <p:nvPr/>
          </p:nvCxnSpPr>
          <p:spPr>
            <a:xfrm>
              <a:off x="5545190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xão reta 69"/>
            <p:cNvCxnSpPr/>
            <p:nvPr/>
          </p:nvCxnSpPr>
          <p:spPr>
            <a:xfrm>
              <a:off x="6383753" y="1449335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xão reta 70"/>
            <p:cNvCxnSpPr/>
            <p:nvPr/>
          </p:nvCxnSpPr>
          <p:spPr>
            <a:xfrm>
              <a:off x="6873269" y="2029279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xão reta 71"/>
            <p:cNvCxnSpPr/>
            <p:nvPr/>
          </p:nvCxnSpPr>
          <p:spPr>
            <a:xfrm>
              <a:off x="5211132" y="2020007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xão reta 72"/>
            <p:cNvCxnSpPr>
              <a:endCxn id="75" idx="0"/>
            </p:cNvCxnSpPr>
            <p:nvPr/>
          </p:nvCxnSpPr>
          <p:spPr>
            <a:xfrm>
              <a:off x="7448512" y="2554662"/>
              <a:ext cx="0" cy="1953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CaixaDeTexto 73"/>
            <p:cNvSpPr txBox="1"/>
            <p:nvPr/>
          </p:nvSpPr>
          <p:spPr>
            <a:xfrm>
              <a:off x="3180907" y="2750763"/>
              <a:ext cx="2611751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Flight Authorization  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167756" y="2750049"/>
              <a:ext cx="2561512" cy="37457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Urgent Flight Authorization  </a:t>
              </a:r>
            </a:p>
          </p:txBody>
        </p:sp>
        <p:cxnSp>
          <p:nvCxnSpPr>
            <p:cNvPr id="76" name="Conexão reta 75"/>
            <p:cNvCxnSpPr/>
            <p:nvPr/>
          </p:nvCxnSpPr>
          <p:spPr>
            <a:xfrm>
              <a:off x="6166856" y="365856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xão reta 76"/>
            <p:cNvCxnSpPr/>
            <p:nvPr/>
          </p:nvCxnSpPr>
          <p:spPr>
            <a:xfrm>
              <a:off x="5426795" y="418057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xão reta 77"/>
            <p:cNvCxnSpPr/>
            <p:nvPr/>
          </p:nvCxnSpPr>
          <p:spPr>
            <a:xfrm>
              <a:off x="5426795" y="4720731"/>
              <a:ext cx="0" cy="196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xão reta 78"/>
            <p:cNvCxnSpPr>
              <a:stCxn id="66" idx="3"/>
              <a:endCxn id="67" idx="1"/>
            </p:cNvCxnSpPr>
            <p:nvPr/>
          </p:nvCxnSpPr>
          <p:spPr>
            <a:xfrm>
              <a:off x="7749011" y="4545949"/>
              <a:ext cx="1044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xão reta 79"/>
            <p:cNvCxnSpPr>
              <a:endCxn id="81" idx="0"/>
            </p:cNvCxnSpPr>
            <p:nvPr/>
          </p:nvCxnSpPr>
          <p:spPr>
            <a:xfrm flipH="1">
              <a:off x="5957305" y="5255386"/>
              <a:ext cx="3" cy="1956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5423408" y="5451021"/>
              <a:ext cx="106779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5538022" y="5979286"/>
              <a:ext cx="838563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5035931" y="6519446"/>
              <a:ext cx="1842749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document</a:t>
              </a:r>
            </a:p>
          </p:txBody>
        </p:sp>
        <p:cxnSp>
          <p:nvCxnSpPr>
            <p:cNvPr id="84" name="Conexão em ângulos retos 83"/>
            <p:cNvCxnSpPr>
              <a:stCxn id="34" idx="3"/>
              <a:endCxn id="75" idx="3"/>
            </p:cNvCxnSpPr>
            <p:nvPr/>
          </p:nvCxnSpPr>
          <p:spPr>
            <a:xfrm>
              <a:off x="7521318" y="1832722"/>
              <a:ext cx="1207950" cy="1104613"/>
            </a:xfrm>
            <a:prstGeom prst="bentConnector3">
              <a:avLst>
                <a:gd name="adj1" fmla="val 1189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em ângulos retos 84"/>
            <p:cNvCxnSpPr>
              <a:stCxn id="33" idx="1"/>
              <a:endCxn id="74" idx="1"/>
            </p:cNvCxnSpPr>
            <p:nvPr/>
          </p:nvCxnSpPr>
          <p:spPr>
            <a:xfrm rot="10800000" flipV="1">
              <a:off x="3180908" y="1832721"/>
              <a:ext cx="1497451" cy="1105327"/>
            </a:xfrm>
            <a:prstGeom prst="bentConnector3">
              <a:avLst>
                <a:gd name="adj1" fmla="val 115266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xão reta 35"/>
          <p:cNvCxnSpPr/>
          <p:nvPr/>
        </p:nvCxnSpPr>
        <p:spPr>
          <a:xfrm flipH="1">
            <a:off x="6088434" y="549451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>
            <a:off x="6088431" y="6039203"/>
            <a:ext cx="3" cy="195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4620131" y="2838739"/>
            <a:ext cx="1" cy="1961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7581862" y="2826554"/>
            <a:ext cx="0" cy="1953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04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34907" y="1159861"/>
            <a:ext cx="712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Using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UAV in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environmental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inspections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4906" y="183679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3944" y="4139198"/>
            <a:ext cx="2608457" cy="1102893"/>
            <a:chOff x="83944" y="4139198"/>
            <a:chExt cx="2608457" cy="1102893"/>
          </a:xfrm>
        </p:grpSpPr>
        <p:grpSp>
          <p:nvGrpSpPr>
            <p:cNvPr id="12" name="Grupo 11"/>
            <p:cNvGrpSpPr/>
            <p:nvPr/>
          </p:nvGrpSpPr>
          <p:grpSpPr>
            <a:xfrm>
              <a:off x="974172" y="4139198"/>
              <a:ext cx="828000" cy="828000"/>
              <a:chOff x="974172" y="4139198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172" y="4139198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30746" y="3498566"/>
            <a:ext cx="2608457" cy="1127291"/>
            <a:chOff x="6630746" y="3498566"/>
            <a:chExt cx="2608457" cy="1127291"/>
          </a:xfrm>
        </p:grpSpPr>
        <p:grpSp>
          <p:nvGrpSpPr>
            <p:cNvPr id="22" name="Grupo 21"/>
            <p:cNvGrpSpPr/>
            <p:nvPr/>
          </p:nvGrpSpPr>
          <p:grpSpPr>
            <a:xfrm>
              <a:off x="7529602" y="3498566"/>
              <a:ext cx="828000" cy="828000"/>
              <a:chOff x="982800" y="4114800"/>
              <a:chExt cx="828000" cy="828000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30746" y="42148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Products</a:t>
              </a:r>
            </a:p>
            <a:p>
              <a:pPr algn="ctr"/>
              <a:r>
                <a:rPr lang="en-US" altLang="pt-PT" sz="16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Orthomosaics</a:t>
              </a:r>
              <a:endParaRPr lang="en-US" altLang="pt-PT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3D models</a:t>
              </a:r>
            </a:p>
            <a:p>
              <a:pPr algn="ctr"/>
              <a:r>
                <a:rPr lang="en-US" altLang="pt-PT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Thermic images</a:t>
              </a:r>
            </a:p>
            <a:p>
              <a:pPr algn="ctr"/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6" name="Retângulo 25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8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1117601"/>
            <a:ext cx="7919999" cy="5760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095209" y="107979"/>
            <a:ext cx="2012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01000" y="1636783"/>
            <a:ext cx="41910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MISSION 1</a:t>
            </a:r>
          </a:p>
          <a:p>
            <a:pPr algn="just">
              <a:tabLst>
                <a:tab pos="1168400" algn="l"/>
              </a:tabLst>
            </a:pP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Equipment: </a:t>
            </a:r>
            <a:r>
              <a:rPr lang="en-US" altLang="pt-PT" sz="18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Matrice</a:t>
            </a: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210 RTK, Phantom 4  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Type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Landfill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Area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180.000 m2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Date: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April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2018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933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10</a:t>
            </a:r>
          </a:p>
          <a:p>
            <a:pPr algn="just"/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PRODUCTS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3D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Model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Orthomosaic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Thermic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184899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4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026" y="2042329"/>
            <a:ext cx="9307032" cy="279211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486706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Inspecting using Copernicus and UAV Data</a:t>
            </a:r>
          </a:p>
        </p:txBody>
      </p:sp>
      <p:sp>
        <p:nvSpPr>
          <p:cNvPr id="4" name="Retângulo 3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02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27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336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03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8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87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97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6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320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799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84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607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2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6673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Inspecting using Copernicus and UAV Data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52084" y="1839427"/>
            <a:ext cx="8080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lead </a:t>
            </a:r>
            <a:r>
              <a:rPr kumimoji="0" lang="pt-P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Inspectorate for the Ministries of Environment, Spatial Planning, Agriculture and Sea (IGAMAOT)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and framed within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 Network for the Implementation and Enforcement of Environmental Law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(IMPEL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PT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92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08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638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34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3D </a:t>
            </a:r>
            <a:r>
              <a:rPr lang="pt-PT" sz="2400" dirty="0" err="1">
                <a:solidFill>
                  <a:schemeClr val="bg1"/>
                </a:solidFill>
              </a:rPr>
              <a:t>model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46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095210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678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81m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96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095210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678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81m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9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0721" y="107979"/>
            <a:ext cx="41618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r>
              <a:rPr lang="pt-PT" sz="2400" dirty="0">
                <a:solidFill>
                  <a:schemeClr val="bg1"/>
                </a:solidFill>
              </a:rPr>
              <a:t> – </a:t>
            </a:r>
            <a:r>
              <a:rPr lang="pt-PT" sz="2400" dirty="0" err="1">
                <a:solidFill>
                  <a:schemeClr val="bg1"/>
                </a:solidFill>
              </a:rPr>
              <a:t>calculating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areas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498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0721" y="107979"/>
            <a:ext cx="41618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r>
              <a:rPr lang="pt-PT" sz="2400" dirty="0">
                <a:solidFill>
                  <a:schemeClr val="bg1"/>
                </a:solidFill>
              </a:rPr>
              <a:t> – </a:t>
            </a:r>
            <a:r>
              <a:rPr lang="pt-PT" sz="2400" dirty="0" err="1">
                <a:solidFill>
                  <a:schemeClr val="bg1"/>
                </a:solidFill>
              </a:rPr>
              <a:t>calculating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areas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150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0721" y="107979"/>
            <a:ext cx="41618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r>
              <a:rPr lang="pt-PT" sz="2400" dirty="0">
                <a:solidFill>
                  <a:schemeClr val="bg1"/>
                </a:solidFill>
              </a:rPr>
              <a:t> – </a:t>
            </a:r>
            <a:r>
              <a:rPr lang="pt-PT" sz="2400" dirty="0" err="1">
                <a:solidFill>
                  <a:schemeClr val="bg1"/>
                </a:solidFill>
              </a:rPr>
              <a:t>calculating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areas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52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5468" y="2010427"/>
            <a:ext cx="576198" cy="110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244213" y="1277654"/>
            <a:ext cx="576198" cy="14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800"/>
            <a:ext cx="102096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831792" y="107979"/>
            <a:ext cx="45397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r>
              <a:rPr lang="pt-PT" sz="2400" dirty="0">
                <a:solidFill>
                  <a:schemeClr val="bg1"/>
                </a:solidFill>
              </a:rPr>
              <a:t> – </a:t>
            </a:r>
            <a:r>
              <a:rPr lang="pt-PT" sz="2400" dirty="0" err="1">
                <a:solidFill>
                  <a:schemeClr val="bg1"/>
                </a:solidFill>
              </a:rPr>
              <a:t>calculating</a:t>
            </a:r>
            <a:r>
              <a:rPr lang="pt-PT" sz="2400" dirty="0">
                <a:solidFill>
                  <a:schemeClr val="bg1"/>
                </a:solidFill>
              </a:rPr>
              <a:t> volumes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1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507998"/>
            <a:ext cx="26348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65843" y="3258522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22664" y="2750690"/>
            <a:ext cx="4493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UAV (“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inspections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tângulo 4"/>
          <p:cNvSpPr/>
          <p:nvPr/>
        </p:nvSpPr>
        <p:spPr>
          <a:xfrm>
            <a:off x="5807937" y="4672398"/>
            <a:ext cx="3816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court?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49601" y="1414043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90090" y="728345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UAV (“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”)?</a:t>
            </a:r>
          </a:p>
        </p:txBody>
      </p:sp>
    </p:spTree>
    <p:extLst>
      <p:ext uri="{BB962C8B-B14F-4D97-AF65-F5344CB8AC3E}">
        <p14:creationId xmlns:p14="http://schemas.microsoft.com/office/powerpoint/2010/main" val="23914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Thermic</a:t>
            </a:r>
            <a:r>
              <a:rPr lang="pt-PT" sz="2400" dirty="0">
                <a:solidFill>
                  <a:schemeClr val="bg1"/>
                </a:solidFill>
              </a:rPr>
              <a:t> Data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10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Thermic</a:t>
            </a:r>
            <a:r>
              <a:rPr lang="pt-PT" sz="2400" dirty="0">
                <a:solidFill>
                  <a:schemeClr val="bg1"/>
                </a:solidFill>
              </a:rPr>
              <a:t> Data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79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Thermic</a:t>
            </a:r>
            <a:r>
              <a:rPr lang="pt-PT" sz="2400" dirty="0">
                <a:solidFill>
                  <a:schemeClr val="bg1"/>
                </a:solidFill>
              </a:rPr>
              <a:t> Data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245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800"/>
            <a:ext cx="7119000" cy="569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Thermic</a:t>
            </a:r>
            <a:r>
              <a:rPr lang="pt-PT" sz="2400" dirty="0">
                <a:solidFill>
                  <a:schemeClr val="bg1"/>
                </a:solidFill>
              </a:rPr>
              <a:t> Data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485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8000"/>
            <a:ext cx="7920000" cy="5760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095209" y="107979"/>
            <a:ext cx="2012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01000" y="1636783"/>
            <a:ext cx="41910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MISSION 2</a:t>
            </a:r>
          </a:p>
          <a:p>
            <a:pPr algn="just">
              <a:tabLst>
                <a:tab pos="1168400" algn="l"/>
              </a:tabLst>
            </a:pP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Equipment: </a:t>
            </a:r>
            <a:r>
              <a:rPr lang="en-US" altLang="pt-PT" sz="18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Matrice</a:t>
            </a: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210 RTK, Phantom 4  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Type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Reservoir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Area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700.000 m2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Date: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July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2018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just"/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PRODUCTS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3D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Model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Orthomosaic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753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796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85m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684" y="1062086"/>
            <a:ext cx="8820010" cy="84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62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707" y="2113280"/>
            <a:ext cx="6326293" cy="47447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400"/>
            <a:ext cx="6224693" cy="46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271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7601"/>
            <a:ext cx="7919998" cy="5760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095209" y="107979"/>
            <a:ext cx="2012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8001000" y="1636783"/>
            <a:ext cx="41910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MISSION 3</a:t>
            </a:r>
          </a:p>
          <a:p>
            <a:pPr algn="just">
              <a:tabLst>
                <a:tab pos="1168400" algn="l"/>
              </a:tabLst>
            </a:pPr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Equipment: Phantom Pro 4+  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Type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Quarry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Area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90.000 m2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Date: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November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2018 and </a:t>
            </a:r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January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2019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650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Videos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10</a:t>
            </a:r>
          </a:p>
          <a:p>
            <a:pPr algn="just"/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PRODUCTS</a:t>
            </a: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Orthomosaic</a:t>
            </a:r>
            <a:endParaRPr lang="pt-PT" altLang="pt-PT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64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095214" y="107979"/>
            <a:ext cx="20128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PRODUCTS</a:t>
            </a:r>
          </a:p>
          <a:p>
            <a:pPr algn="ctr"/>
            <a:r>
              <a:rPr lang="pt-PT" sz="2400" dirty="0" err="1">
                <a:solidFill>
                  <a:schemeClr val="bg1"/>
                </a:solidFill>
              </a:rPr>
              <a:t>Orthomosaic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10800" y="1636783"/>
            <a:ext cx="1981200" cy="52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Technical Data:</a:t>
            </a:r>
          </a:p>
          <a:p>
            <a:pPr algn="just">
              <a:tabLst>
                <a:tab pos="1168400" algn="l"/>
              </a:tabLst>
            </a:pPr>
            <a:endParaRPr lang="en-US" altLang="pt-PT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Photos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611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Flight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altitude: 80m</a:t>
            </a:r>
          </a:p>
          <a:p>
            <a:pPr algn="l"/>
            <a:r>
              <a:rPr lang="pt-PT" altLang="pt-PT" sz="1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Precision</a:t>
            </a:r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PT" altLang="pt-PT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2cm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74" y="1052043"/>
            <a:ext cx="9265920" cy="58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15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69" y="2501486"/>
            <a:ext cx="9435828" cy="354757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34907" y="1159861"/>
            <a:ext cx="712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Using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UAV in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environmental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inspections</a:t>
            </a:r>
            <a:endParaRPr lang="pt-PT" sz="3200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4906" y="1836798"/>
            <a:ext cx="20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3944" y="4114800"/>
            <a:ext cx="2608457" cy="1127291"/>
            <a:chOff x="83944" y="4114800"/>
            <a:chExt cx="2608457" cy="1127291"/>
          </a:xfrm>
        </p:grpSpPr>
        <p:grpSp>
          <p:nvGrpSpPr>
            <p:cNvPr id="12" name="Grupo 11"/>
            <p:cNvGrpSpPr/>
            <p:nvPr/>
          </p:nvGrpSpPr>
          <p:grpSpPr>
            <a:xfrm>
              <a:off x="982800" y="4114800"/>
              <a:ext cx="828000" cy="828000"/>
              <a:chOff x="982800" y="4114800"/>
              <a:chExt cx="828000" cy="828000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5" name="CaixaDeTexto 4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83944" y="4831118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</a:t>
              </a:r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iCUD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project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376493" y="4288466"/>
            <a:ext cx="2608457" cy="1127291"/>
            <a:chOff x="3376493" y="4288466"/>
            <a:chExt cx="2608457" cy="1127291"/>
          </a:xfrm>
        </p:grpSpPr>
        <p:grpSp>
          <p:nvGrpSpPr>
            <p:cNvPr id="17" name="Grupo 16"/>
            <p:cNvGrpSpPr/>
            <p:nvPr/>
          </p:nvGrpSpPr>
          <p:grpSpPr>
            <a:xfrm>
              <a:off x="4275349" y="4288466"/>
              <a:ext cx="828000" cy="828000"/>
              <a:chOff x="982800" y="4114800"/>
              <a:chExt cx="828000" cy="82800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0" name="CaixaDeTexto 19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3376493" y="50047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Equipments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and </a:t>
              </a:r>
              <a:r>
                <a:rPr lang="pt-PT" altLang="pt-PT" sz="18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workflow</a:t>
              </a:r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30746" y="3498566"/>
            <a:ext cx="2608457" cy="1127291"/>
            <a:chOff x="6630746" y="3498566"/>
            <a:chExt cx="2608457" cy="1127291"/>
          </a:xfrm>
        </p:grpSpPr>
        <p:grpSp>
          <p:nvGrpSpPr>
            <p:cNvPr id="22" name="Grupo 21"/>
            <p:cNvGrpSpPr/>
            <p:nvPr/>
          </p:nvGrpSpPr>
          <p:grpSpPr>
            <a:xfrm>
              <a:off x="7538607" y="3498566"/>
              <a:ext cx="828000" cy="828000"/>
              <a:chOff x="991805" y="4114800"/>
              <a:chExt cx="828000" cy="828000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1805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CaixaDeTexto 23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6630746" y="4214884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pt-PT" sz="18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Products</a:t>
              </a:r>
            </a:p>
            <a:p>
              <a:pPr algn="ctr"/>
              <a:r>
                <a:rPr lang="en-US" altLang="pt-PT" sz="1600" b="1" dirty="0" err="1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Orthomosaics</a:t>
              </a:r>
              <a:endParaRPr lang="en-US" altLang="pt-PT" sz="16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en-US" altLang="pt-PT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3D models</a:t>
              </a:r>
            </a:p>
            <a:p>
              <a:pPr algn="ctr"/>
              <a:r>
                <a:rPr lang="en-US" altLang="pt-PT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Thermic images</a:t>
              </a:r>
            </a:p>
            <a:p>
              <a:pPr algn="ctr"/>
              <a:endParaRPr lang="pt-PT" altLang="pt-PT" sz="18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767890" y="1897884"/>
            <a:ext cx="2608457" cy="1127291"/>
            <a:chOff x="8767890" y="1897884"/>
            <a:chExt cx="2608457" cy="1127291"/>
          </a:xfrm>
        </p:grpSpPr>
        <p:grpSp>
          <p:nvGrpSpPr>
            <p:cNvPr id="26" name="Grupo 25"/>
            <p:cNvGrpSpPr/>
            <p:nvPr/>
          </p:nvGrpSpPr>
          <p:grpSpPr>
            <a:xfrm>
              <a:off x="9666746" y="1897884"/>
              <a:ext cx="828000" cy="828000"/>
              <a:chOff x="982800" y="4114800"/>
              <a:chExt cx="828000" cy="828000"/>
            </a:xfrm>
          </p:grpSpPr>
          <p:pic>
            <p:nvPicPr>
              <p:cNvPr id="27" name="Imagem 2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00" y="4114800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8" name="CaixaDeTexto 27"/>
              <p:cNvSpPr txBox="1"/>
              <p:nvPr/>
            </p:nvSpPr>
            <p:spPr>
              <a:xfrm>
                <a:off x="1234906" y="4152900"/>
                <a:ext cx="2699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8767890" y="2614202"/>
              <a:ext cx="2608457" cy="41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b="0" kern="1200">
                  <a:solidFill>
                    <a:schemeClr val="tx1"/>
                  </a:solidFill>
                  <a:latin typeface="Georgia" pitchFamily="18" charset="0"/>
                  <a:ea typeface="+mn-ea"/>
                  <a:cs typeface="+mn-cs"/>
                </a:defRPr>
              </a:lvl1pPr>
              <a:lvl2pPr marL="4572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kumimoji="0" lang="pt-PT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kumimoji="0" lang="pt-PT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altLang="pt-PT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Questions</a:t>
              </a:r>
              <a:endParaRPr lang="pt-PT" altLang="pt-PT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r>
                <a:rPr lang="pt-PT" altLang="pt-PT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6773" y="1227936"/>
            <a:ext cx="41385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(…)</a:t>
            </a:r>
          </a:p>
        </p:txBody>
      </p:sp>
      <p:sp>
        <p:nvSpPr>
          <p:cNvPr id="3" name="Retângulo 2"/>
          <p:cNvSpPr/>
          <p:nvPr/>
        </p:nvSpPr>
        <p:spPr>
          <a:xfrm>
            <a:off x="4604712" y="720104"/>
            <a:ext cx="4337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users of this data and their methodologies by s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eeking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other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entities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921756" y="2494008"/>
            <a:ext cx="39760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best practices, methods, legal applications and inner knowledge/capabilities to use these tools for environmental compliance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800220" y="4779824"/>
            <a:ext cx="3816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Widening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presenting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IMPEL network</a:t>
            </a:r>
          </a:p>
        </p:txBody>
      </p:sp>
    </p:spTree>
    <p:extLst>
      <p:ext uri="{BB962C8B-B14F-4D97-AF65-F5344CB8AC3E}">
        <p14:creationId xmlns:p14="http://schemas.microsoft.com/office/powerpoint/2010/main" val="24033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8930827" y="6273225"/>
            <a:ext cx="3261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UKEOF-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Drones Workshop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Glyndwr University, Jan 29th-30th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86" y="6470981"/>
            <a:ext cx="2355620" cy="30912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19699" y="2134848"/>
            <a:ext cx="3952602" cy="4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b="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0" lang="pt-PT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pt-PT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altLang="pt-PT" sz="60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Questions</a:t>
            </a:r>
            <a:endParaRPr lang="pt-PT" altLang="pt-PT" sz="6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pt-PT" altLang="pt-PT" sz="6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68230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0" y="761298"/>
            <a:ext cx="1219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000" b="1" dirty="0"/>
              <a:t>UAV data as a supporting tool in environmental inspections</a:t>
            </a:r>
          </a:p>
          <a:p>
            <a:pPr algn="ctr"/>
            <a:r>
              <a:rPr lang="en-US" b="1" dirty="0" err="1"/>
              <a:t>iCUD</a:t>
            </a:r>
            <a:r>
              <a:rPr lang="en-US" b="1" dirty="0"/>
              <a:t> Project and experiences at IGAMAOT 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Cláudia Morgado</a:t>
            </a:r>
          </a:p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Eduardo Amaro</a:t>
            </a:r>
          </a:p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Eduardo Robalo</a:t>
            </a:r>
          </a:p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Susana Silva</a:t>
            </a:r>
          </a:p>
          <a:p>
            <a:pPr algn="ctr"/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UKEOF-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ShARE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 Drones Workshop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Glyndwr University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Jan 29th-30</a:t>
            </a:r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th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Franklin Gothic Medium Cond" panose="020B0606030402020204" pitchFamily="34" charset="0"/>
              </a:rPr>
              <a:t>2019</a:t>
            </a:r>
          </a:p>
          <a:p>
            <a:pPr algn="ctr"/>
            <a:endParaRPr lang="pt-PT" b="1" dirty="0"/>
          </a:p>
          <a:p>
            <a:pPr algn="ctr"/>
            <a:endParaRPr lang="pt-PT" b="1" dirty="0"/>
          </a:p>
          <a:p>
            <a:pPr algn="ctr"/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8" y="6048374"/>
            <a:ext cx="1644838" cy="6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39" y="-54186"/>
            <a:ext cx="12209239" cy="68912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7238" y="-75158"/>
            <a:ext cx="12209238" cy="6912186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652239" y="2311975"/>
            <a:ext cx="27394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 members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countries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(all EU Member States, the former Yugoslav Republic of Macedonia, Serbia, Turkey, Iceland, Kosovo, Albania, Switzerland and Norway)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17240" y="788058"/>
            <a:ext cx="12209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non-profit association of environmental authorities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301779" y="400869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ensuring a more effective application of environmental legislation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concern awareness raising, capacity building, peer review,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 of information and experiences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promoting and supporting the practicability and enforceability of European environmental legislation.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575228" y="107979"/>
            <a:ext cx="3052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IMPEL NETWORK</a:t>
            </a:r>
          </a:p>
        </p:txBody>
      </p:sp>
      <p:pic>
        <p:nvPicPr>
          <p:cNvPr id="14" name="Picture 2" descr="IMP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152" y="1956106"/>
            <a:ext cx="1407984" cy="14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096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2497</Words>
  <Application>Microsoft Office PowerPoint</Application>
  <PresentationFormat>Widescreen</PresentationFormat>
  <Paragraphs>688</Paragraphs>
  <Slides>81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Calibri</vt:lpstr>
      <vt:lpstr>Calibri Light</vt:lpstr>
      <vt:lpstr>Franklin Gothic Medium</vt:lpstr>
      <vt:lpstr>Franklin Gothic Medium Cond</vt:lpstr>
      <vt:lpstr>Tema do Office</vt:lpstr>
      <vt:lpstr>1_Tema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Cláudia Morgado</dc:creator>
  <cp:lastModifiedBy>Andy Sier</cp:lastModifiedBy>
  <cp:revision>125</cp:revision>
  <dcterms:created xsi:type="dcterms:W3CDTF">2018-09-06T14:25:16Z</dcterms:created>
  <dcterms:modified xsi:type="dcterms:W3CDTF">2023-11-08T16:22:41Z</dcterms:modified>
</cp:coreProperties>
</file>