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01" r:id="rId2"/>
    <p:sldMasterId id="2147483676" r:id="rId3"/>
    <p:sldMasterId id="2147483708" r:id="rId4"/>
    <p:sldMasterId id="2147483682" r:id="rId5"/>
    <p:sldMasterId id="2147483686" r:id="rId6"/>
  </p:sldMasterIdLst>
  <p:handoutMasterIdLst>
    <p:handoutMasterId r:id="rId25"/>
  </p:handoutMasterIdLst>
  <p:sldIdLst>
    <p:sldId id="263" r:id="rId7"/>
    <p:sldId id="296" r:id="rId8"/>
    <p:sldId id="265" r:id="rId9"/>
    <p:sldId id="293" r:id="rId10"/>
    <p:sldId id="260" r:id="rId11"/>
    <p:sldId id="287" r:id="rId12"/>
    <p:sldId id="294" r:id="rId13"/>
    <p:sldId id="295" r:id="rId14"/>
    <p:sldId id="281" r:id="rId15"/>
    <p:sldId id="283" r:id="rId16"/>
    <p:sldId id="284" r:id="rId17"/>
    <p:sldId id="285" r:id="rId18"/>
    <p:sldId id="286" r:id="rId19"/>
    <p:sldId id="288" r:id="rId20"/>
    <p:sldId id="289" r:id="rId21"/>
    <p:sldId id="292" r:id="rId22"/>
    <p:sldId id="290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DA8C"/>
    <a:srgbClr val="3FCFD6"/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9" autoAdjust="0"/>
    <p:restoredTop sz="94168" autoAdjust="0"/>
  </p:normalViewPr>
  <p:slideViewPr>
    <p:cSldViewPr showGuides="1">
      <p:cViewPr>
        <p:scale>
          <a:sx n="66" d="100"/>
          <a:sy n="66" d="100"/>
        </p:scale>
        <p:origin x="-140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D3294-05EC-4D39-BBFF-8666B261E17A}" type="datetimeFigureOut">
              <a:rPr lang="en-GB" smtClean="0"/>
              <a:pPr/>
              <a:t>21/03/2014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B52D8-2E21-4A98-A355-59730E1810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77042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blue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blue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white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copy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 use the banner topped ‘text heavy’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copy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 use the banner topped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2060" y="0"/>
            <a:ext cx="321940" cy="3429000"/>
          </a:xfrm>
          <a:prstGeom prst="rect">
            <a:avLst/>
          </a:prstGeom>
        </p:spPr>
        <p:txBody>
          <a:bodyPr vert="vert270" lIns="144000" tIns="108000" rIns="72000"/>
          <a:lstStyle>
            <a:lvl1pPr marL="360000"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30587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rgbClr val="A2DA8C"/>
            </a:solidFill>
          </a:ln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green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‘text heavy’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8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one big, bold point to give your message impact (40pt Arial regular).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rgbClr val="A2DA8C"/>
            </a:solidFill>
          </a:ln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green and in regular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white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‘text heavy’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6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title – Text heavy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marR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 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text heavy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6" y="728663"/>
            <a:ext cx="9107488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75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‘Thank’ you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6" y="728663"/>
            <a:ext cx="9107488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75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48000" y="6120000"/>
            <a:ext cx="1800000" cy="3907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2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73" r:id="rId3"/>
    <p:sldLayoutId id="2147483674" r:id="rId4"/>
    <p:sldLayoutId id="2147483773" r:id="rId5"/>
    <p:sldLayoutId id="2147483675" r:id="rId6"/>
    <p:sldLayoutId id="2147483774" r:id="rId7"/>
    <p:sldLayoutId id="2147483697" r:id="rId8"/>
    <p:sldLayoutId id="214748378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EH_WO_PMS_RG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895" y="5570320"/>
            <a:ext cx="2240552" cy="1584000"/>
          </a:xfrm>
          <a:prstGeom prst="rect">
            <a:avLst/>
          </a:prstGeom>
        </p:spPr>
      </p:pic>
      <p:pic>
        <p:nvPicPr>
          <p:cNvPr id="5" name="Picture 4" descr="NERC-Logo_Landscape_Reverse_WhiteOu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40464" y="6210000"/>
            <a:ext cx="1908000" cy="282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75" r:id="rId5"/>
    <p:sldLayoutId id="2147483706" r:id="rId6"/>
    <p:sldLayoutId id="2147483776" r:id="rId7"/>
    <p:sldLayoutId id="214748370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48000" y="6120000"/>
            <a:ext cx="1800000" cy="390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1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4" r:id="rId3"/>
    <p:sldLayoutId id="2147483680" r:id="rId4"/>
    <p:sldLayoutId id="2147483777" r:id="rId5"/>
    <p:sldLayoutId id="2147483681" r:id="rId6"/>
    <p:sldLayoutId id="2147483778" r:id="rId7"/>
    <p:sldLayoutId id="2147483698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EH_WO_PMS_RG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895" y="5570320"/>
            <a:ext cx="2240552" cy="1584000"/>
          </a:xfrm>
          <a:prstGeom prst="rect">
            <a:avLst/>
          </a:prstGeom>
        </p:spPr>
      </p:pic>
      <p:pic>
        <p:nvPicPr>
          <p:cNvPr id="5" name="Picture 4" descr="NERC-Logo_Landscape_Reverse_WhiteOu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68456" y="6210000"/>
            <a:ext cx="1908000" cy="2820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79" r:id="rId3"/>
    <p:sldLayoutId id="2147483712" r:id="rId4"/>
    <p:sldLayoutId id="2147483780" r:id="rId5"/>
    <p:sldLayoutId id="2147483713" r:id="rId6"/>
    <p:sldLayoutId id="2147483781" r:id="rId7"/>
    <p:sldLayoutId id="2147483714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9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783" r:id="rId3"/>
    <p:sldLayoutId id="2147483784" r:id="rId4"/>
    <p:sldLayoutId id="2147483782" r:id="rId5"/>
    <p:sldLayoutId id="2147483715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9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3" r:id="rId2"/>
    <p:sldLayoutId id="2147483785" r:id="rId3"/>
    <p:sldLayoutId id="2147483786" r:id="rId4"/>
    <p:sldLayoutId id="2147483700" r:id="rId5"/>
    <p:sldLayoutId id="214748371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 cstate="print"/>
          <a:srcRect t="28066" b="2806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Optimal use of new satellite resources.</a:t>
            </a:r>
          </a:p>
          <a:p>
            <a:pPr algn="ctr"/>
            <a:r>
              <a:rPr lang="en-GB" dirty="0" smtClean="0"/>
              <a:t>Research funded by NERC/CEH and JNCC.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2276872"/>
            <a:ext cx="9144000" cy="1131902"/>
          </a:xfrm>
        </p:spPr>
        <p:txBody>
          <a:bodyPr/>
          <a:lstStyle/>
          <a:p>
            <a:r>
              <a:rPr lang="en-GB" dirty="0" smtClean="0"/>
              <a:t>Rapid Land Cover Mapping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640129"/>
            <a:ext cx="2778084" cy="121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Norwich in 2002 as pixels</a:t>
            </a:r>
            <a:endParaRPr lang="en-GB" dirty="0"/>
          </a:p>
        </p:txBody>
      </p:sp>
      <p:pic>
        <p:nvPicPr>
          <p:cNvPr id="4104" name="Picture 8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t="8598" b="859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Norwich as Land Parcels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t="8132" b="813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 smtClean="0"/>
              <a:t>Lakenheath</a:t>
            </a:r>
            <a:r>
              <a:rPr lang="en-GB" dirty="0" smtClean="0"/>
              <a:t>, Thetford Forest</a:t>
            </a:r>
            <a:endParaRPr lang="en-GB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t="11333" b="1133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 smtClean="0"/>
              <a:t>Lakenheath</a:t>
            </a:r>
            <a:r>
              <a:rPr lang="en-GB" dirty="0" smtClean="0"/>
              <a:t>, Thetford Forest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t="11267" b="1126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Accuracy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t="214" b="21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Correspondence with CS</a:t>
            </a:r>
            <a:endParaRPr lang="en-GB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t="836" b="83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Correspondence with CS</a:t>
            </a:r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t="783" b="78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dirty="0" smtClean="0"/>
              <a:t>Areal correspondence CS1998, Norfolk 2002</a:t>
            </a:r>
            <a:endParaRPr lang="en-GB" sz="24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675" y="1319213"/>
            <a:ext cx="29146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Key points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Land cover history produces a richer set of training information than conventional field campaigns and almost cost-free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Used with non-parametric classification techniques rapid, more accurate classifications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Stable training sites enable multiple classifications using the same training polygons (classify historical images).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Consistent training sites, classification methods, thematic descriptions, spatial structure supports change detection</a:t>
            </a:r>
          </a:p>
          <a:p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Near real-time classification a sensible aspiration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 lvl="1">
              <a:buFont typeface="Arial" pitchFamily="34" charset="0"/>
              <a:buChar char="•"/>
            </a:pPr>
            <a:r>
              <a:rPr lang="en-GB" sz="2000" dirty="0" smtClean="0"/>
              <a:t>Field observations still essential for product validation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465432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44008" y="1916832"/>
            <a:ext cx="18774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Cumbrian Lakes Monitoring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427984" y="1412776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UK-Atmospheric Chemistry and Air Quality Monitoring Network, 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932040" y="2276872"/>
            <a:ext cx="19607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Isle of May Long Term Study,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67544" y="3861048"/>
            <a:ext cx="22974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UK Lake  Ecological Observatories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292080" y="2636912"/>
            <a:ext cx="14911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Conwy Source to Sea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403648" y="1844824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UK Upland waters Monitoring Network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051720" y="1556792"/>
            <a:ext cx="14013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Carbon Catchments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1331640" y="2276872"/>
            <a:ext cx="17443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Wetland Core Monitoring,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539552" y="3501008"/>
            <a:ext cx="21323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COSMOS Soil Moisture Network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3131840" y="6021288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UK Land Cover Map </a:t>
            </a:r>
            <a:endParaRPr lang="en-GB" dirty="0"/>
          </a:p>
        </p:txBody>
      </p:sp>
      <p:sp>
        <p:nvSpPr>
          <p:cNvPr id="48" name="Oval 47"/>
          <p:cNvSpPr/>
          <p:nvPr/>
        </p:nvSpPr>
        <p:spPr>
          <a:xfrm>
            <a:off x="827584" y="836712"/>
            <a:ext cx="6840760" cy="24208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395536" y="3212976"/>
            <a:ext cx="2376264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5"/>
          <p:cNvGrpSpPr/>
          <p:nvPr/>
        </p:nvGrpSpPr>
        <p:grpSpPr>
          <a:xfrm>
            <a:off x="0" y="4653136"/>
            <a:ext cx="2904454" cy="720080"/>
            <a:chOff x="6012160" y="4869160"/>
            <a:chExt cx="2904454" cy="720080"/>
          </a:xfrm>
        </p:grpSpPr>
        <p:sp>
          <p:nvSpPr>
            <p:cNvPr id="4" name="Rectangle 3"/>
            <p:cNvSpPr/>
            <p:nvPr/>
          </p:nvSpPr>
          <p:spPr>
            <a:xfrm>
              <a:off x="6876256" y="5157192"/>
              <a:ext cx="13917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GB" sz="1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  <a:p>
              <a:r>
                <a:rPr lang="en-GB" sz="100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Countryside Survey</a:t>
              </a:r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300192" y="5013176"/>
              <a:ext cx="261642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Welsh Govt. Environmental Monitoring</a:t>
              </a:r>
              <a:endParaRPr lang="en-GB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6012160" y="4869160"/>
              <a:ext cx="2880320" cy="72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5508104" y="3573016"/>
            <a:ext cx="2734408" cy="1296144"/>
            <a:chOff x="5796136" y="3356992"/>
            <a:chExt cx="2734408" cy="1296144"/>
          </a:xfrm>
        </p:grpSpPr>
        <p:sp>
          <p:nvSpPr>
            <p:cNvPr id="5" name="Rectangle 4"/>
            <p:cNvSpPr/>
            <p:nvPr/>
          </p:nvSpPr>
          <p:spPr>
            <a:xfrm>
              <a:off x="6372200" y="4221088"/>
              <a:ext cx="178286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Biological Records Centre</a:t>
              </a:r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56176" y="3573016"/>
              <a:ext cx="222689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UK Butterfly Monitoring Scheme, </a:t>
              </a:r>
              <a:endParaRPr lang="en-GB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56176" y="3861048"/>
              <a:ext cx="237436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b="1" dirty="0" smtClean="0">
                  <a:solidFill>
                    <a:prstClr val="black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Predatory Bird Monitoring Scheme</a:t>
              </a:r>
              <a:endParaRPr lang="en-GB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5796136" y="3356992"/>
              <a:ext cx="2664296" cy="129614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" name="Oval 51"/>
          <p:cNvSpPr/>
          <p:nvPr/>
        </p:nvSpPr>
        <p:spPr>
          <a:xfrm>
            <a:off x="2843808" y="5949280"/>
            <a:ext cx="273630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00000"/>
                </a:solidFill>
              </a:rPr>
              <a:t>Remote sensing: </a:t>
            </a:r>
          </a:p>
          <a:p>
            <a:pPr algn="ctr"/>
            <a:r>
              <a:rPr lang="en-GB" sz="2000" b="1" dirty="0" smtClean="0">
                <a:solidFill>
                  <a:srgbClr val="000000"/>
                </a:solidFill>
              </a:rPr>
              <a:t>a key component of CEH’s integrated  UK observing capability  </a:t>
            </a:r>
            <a:endParaRPr lang="en-GB" sz="2000" dirty="0"/>
          </a:p>
        </p:txBody>
      </p:sp>
      <p:sp>
        <p:nvSpPr>
          <p:cNvPr id="38" name="Rectangle 37"/>
          <p:cNvSpPr/>
          <p:nvPr/>
        </p:nvSpPr>
        <p:spPr>
          <a:xfrm>
            <a:off x="1547664" y="2564904"/>
            <a:ext cx="13260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Soil observatories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1475656" y="1340768"/>
            <a:ext cx="24096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UK Environmental Change Network  </a:t>
            </a:r>
            <a:endParaRPr lang="en-GB" dirty="0"/>
          </a:p>
        </p:txBody>
      </p:sp>
      <p:pic>
        <p:nvPicPr>
          <p:cNvPr id="27" name="Picture 6" descr="https://encrypted-tbn3.gstatic.com/images?q=tbn:ANd9GcRHsw2HKibmzBCyER6hU9qevCcDHUHNjDGel2T3ZHftv18u2ejr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373216"/>
            <a:ext cx="95480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P:\NECxxxx_COSMOS\X Pre 2013\Images\Chimney Meadows installation\20121204\Chimney_Meadows_20121204_001.JPG"/>
          <p:cNvPicPr>
            <a:picLocks noChangeAspect="1" noChangeArrowheads="1"/>
          </p:cNvPicPr>
          <p:nvPr/>
        </p:nvPicPr>
        <p:blipFill>
          <a:blip r:embed="rId4" cstate="print"/>
          <a:srcRect l="45176" r="23367"/>
          <a:stretch>
            <a:fillRect/>
          </a:stretch>
        </p:blipFill>
        <p:spPr bwMode="auto">
          <a:xfrm flipH="1">
            <a:off x="179512" y="1412776"/>
            <a:ext cx="862664" cy="2052018"/>
          </a:xfrm>
          <a:prstGeom prst="rect">
            <a:avLst/>
          </a:prstGeom>
          <a:noFill/>
        </p:spPr>
      </p:pic>
      <p:pic>
        <p:nvPicPr>
          <p:cNvPr id="31" name="Picture 4" descr="DSCN00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236296" y="1628800"/>
            <a:ext cx="1440160" cy="1080293"/>
          </a:xfrm>
          <a:prstGeom prst="rect">
            <a:avLst/>
          </a:prstGeom>
          <a:noFill/>
        </p:spPr>
      </p:pic>
      <p:pic>
        <p:nvPicPr>
          <p:cNvPr id="32" name="Picture 2" descr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4653136"/>
            <a:ext cx="1440160" cy="104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National LCM – traditional recipe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55576" y="908720"/>
            <a:ext cx="7704856" cy="526524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Ingredients: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Prepared satellite images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Spatial framework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Schema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Field-data</a:t>
            </a:r>
          </a:p>
          <a:p>
            <a:pPr>
              <a:buFont typeface="Arial" pitchFamily="34" charset="0"/>
              <a:buChar char="•"/>
            </a:pPr>
            <a:endParaRPr lang="en-GB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A maximum likelihood classifier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 dirty="0" smtClean="0"/>
              <a:t>Training and Validation: field campaign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08720"/>
            <a:ext cx="2808312" cy="49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932040" y="2060848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LCM2007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r>
              <a:rPr lang="en-GB" dirty="0" smtClean="0"/>
              <a:t>&lt;20,000 useable training and validation points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 dirty="0" smtClean="0"/>
              <a:t>Training: History from 3 CEH LCMs</a:t>
            </a:r>
            <a:endParaRPr lang="en-GB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331640" y="692696"/>
            <a:ext cx="6840760" cy="5185345"/>
            <a:chOff x="1043608" y="754454"/>
            <a:chExt cx="6840760" cy="518534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754454"/>
              <a:ext cx="6840760" cy="5185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331640" y="1268760"/>
              <a:ext cx="59766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A region of Norfolk, Suffolk: ~21,000 training polygons; &gt; 1.25 million training pixels 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Machine Learning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WEKA toolkit from University of Waikato, NZ</a:t>
            </a:r>
          </a:p>
          <a:p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Explored </a:t>
            </a:r>
            <a:r>
              <a:rPr lang="en-GB" dirty="0" smtClean="0"/>
              <a:t>a range of Machine Learning </a:t>
            </a:r>
            <a:r>
              <a:rPr lang="en-GB" dirty="0" smtClean="0"/>
              <a:t>algorithms: Decision </a:t>
            </a:r>
            <a:r>
              <a:rPr lang="en-GB" dirty="0" smtClean="0"/>
              <a:t>Trees, Boosting, Support Vector Machines, Random Forest</a:t>
            </a:r>
          </a:p>
          <a:p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Random </a:t>
            </a:r>
            <a:r>
              <a:rPr lang="en-GB" dirty="0" smtClean="0"/>
              <a:t>Forest </a:t>
            </a:r>
            <a:r>
              <a:rPr lang="en-GB" smtClean="0"/>
              <a:t>performed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Surface probability for each type, Arable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t="1193" b="119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Surface probability, Coniferous Woodland</a:t>
            </a:r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t="806" b="80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Results: &lt; 1hr (previously 2-4 weeks)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t="6683" b="668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H_WithNewNERC-logo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s_white-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s_green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s_white-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_Solid banner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_Solid banner_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CEH_WithNewNERC-logo (1)</Template>
  <TotalTime>5158</TotalTime>
  <Words>319</Words>
  <Application>Microsoft Office PowerPoint</Application>
  <PresentationFormat>On-screen Show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CEH_WithNewNERC-logo (1)</vt:lpstr>
      <vt:lpstr>Titles_white-blue</vt:lpstr>
      <vt:lpstr>Titles_green-white</vt:lpstr>
      <vt:lpstr>Titles_white-green</vt:lpstr>
      <vt:lpstr>Content_Solid banner_blue</vt:lpstr>
      <vt:lpstr>Content_Solid banner_green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NERC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DANM</dc:creator>
  <cp:lastModifiedBy>danm</cp:lastModifiedBy>
  <cp:revision>386</cp:revision>
  <dcterms:created xsi:type="dcterms:W3CDTF">2013-11-13T15:43:37Z</dcterms:created>
  <dcterms:modified xsi:type="dcterms:W3CDTF">2014-03-21T09:00:33Z</dcterms:modified>
</cp:coreProperties>
</file>