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69" r:id="rId14"/>
  </p:sldIdLst>
  <p:sldSz cx="9144000" cy="6858000" type="screen4x3"/>
  <p:notesSz cx="6765925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E3CE18-2401-4709-865E-7E009226B77C}">
          <p14:sldIdLst>
            <p14:sldId id="256"/>
            <p14:sldId id="258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5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423"/>
    <a:srgbClr val="66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7045" autoAdjust="0"/>
  </p:normalViewPr>
  <p:slideViewPr>
    <p:cSldViewPr>
      <p:cViewPr varScale="1">
        <p:scale>
          <a:sx n="83" d="100"/>
          <a:sy n="83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8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3395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2459" y="0"/>
            <a:ext cx="2931901" cy="493395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r">
              <a:defRPr sz="1200"/>
            </a:lvl1pPr>
          </a:lstStyle>
          <a:p>
            <a:fld id="{BCF1A170-36E4-4642-BBD6-A94492D9412F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31901" cy="493395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2459" y="9372793"/>
            <a:ext cx="2931901" cy="493395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r">
              <a:defRPr sz="1200"/>
            </a:lvl1pPr>
          </a:lstStyle>
          <a:p>
            <a:fld id="{19471176-FDFF-45E1-B61E-E8DA2113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4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638" cy="493869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1707" y="0"/>
            <a:ext cx="2932638" cy="493869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r">
              <a:defRPr sz="1200"/>
            </a:lvl1pPr>
          </a:lstStyle>
          <a:p>
            <a:fld id="{FBD25386-A255-4404-B7AE-0E01D782D7F1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28" tIns="45464" rIns="90928" bIns="4546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7" y="4687806"/>
            <a:ext cx="5413372" cy="4440082"/>
          </a:xfrm>
          <a:prstGeom prst="rect">
            <a:avLst/>
          </a:prstGeom>
        </p:spPr>
        <p:txBody>
          <a:bodyPr vert="horz" lIns="90928" tIns="45464" rIns="90928" bIns="454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54"/>
            <a:ext cx="2932638" cy="493869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1707" y="9372454"/>
            <a:ext cx="2932638" cy="493869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r">
              <a:defRPr sz="1200"/>
            </a:lvl1pPr>
          </a:lstStyle>
          <a:p>
            <a:fld id="{28B5D378-843E-4652-9B54-2201F13A9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7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do we need observations?</a:t>
            </a:r>
          </a:p>
          <a:p>
            <a:pPr eaLnBrk="1" hangingPunct="1"/>
            <a:endParaRPr lang="en-US" dirty="0" smtClean="0"/>
          </a:p>
          <a:p>
            <a:r>
              <a:rPr lang="en-GB" dirty="0" smtClean="0"/>
              <a:t>But what</a:t>
            </a:r>
            <a:r>
              <a:rPr lang="en-GB" baseline="0" dirty="0" smtClean="0"/>
              <a:t> is being observed, by whom and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1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5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400 organisations named</a:t>
            </a:r>
            <a:r>
              <a:rPr lang="en-GB" baseline="0" dirty="0" smtClean="0"/>
              <a:t> in the catalogue</a:t>
            </a:r>
          </a:p>
          <a:p>
            <a:r>
              <a:rPr lang="en-GB" baseline="0" dirty="0" smtClean="0"/>
              <a:t>Over 100 funders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7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7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Legislative requirements – increasing, have to do some things,</a:t>
            </a:r>
            <a:r>
              <a:rPr lang="en-GB" baseline="0" dirty="0" smtClean="0"/>
              <a:t> and some monitoring has to be done in a certain way</a:t>
            </a:r>
          </a:p>
          <a:p>
            <a:pPr defTabSz="909279"/>
            <a:r>
              <a:rPr lang="en-GB" baseline="0" dirty="0" smtClean="0"/>
              <a:t>No silver bullet – will need to think innovatively </a:t>
            </a:r>
          </a:p>
          <a:p>
            <a:r>
              <a:rPr lang="en-GB" baseline="0" dirty="0" smtClean="0"/>
              <a:t>Long </a:t>
            </a:r>
            <a:r>
              <a:rPr lang="en-GB" baseline="0" dirty="0" smtClean="0"/>
              <a:t>term monitoring – need to preserve the ability to compare past measurement with future</a:t>
            </a:r>
          </a:p>
          <a:p>
            <a:r>
              <a:rPr lang="en-GB" baseline="0" dirty="0" smtClean="0"/>
              <a:t>Many </a:t>
            </a:r>
            <a:r>
              <a:rPr lang="en-GB" baseline="0" dirty="0" smtClean="0"/>
              <a:t>organisations involved serving multiple needs, so good communication needed with any proposed changes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D378-843E-4652-9B54-2201F13A95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4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10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77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53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836712"/>
            <a:ext cx="8208912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4539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26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46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92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6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13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24335" cy="802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836712"/>
            <a:ext cx="5040560" cy="55650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24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836712"/>
            <a:ext cx="5544616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96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19256" cy="445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33390"/>
            <a:ext cx="9144000" cy="385192"/>
          </a:xfrm>
          <a:prstGeom prst="rect">
            <a:avLst/>
          </a:prstGeom>
          <a:solidFill>
            <a:srgbClr val="7FB423">
              <a:alpha val="1400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www.ukeof.org.uk</a:t>
            </a:r>
            <a:r>
              <a:rPr lang="en-GB" dirty="0" smtClean="0"/>
              <a:t>	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045"/>
            <a:ext cx="1983406" cy="6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bjective\Home\habe\swindon-docs\Objects\Mosaic Image UKE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701563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8928992" cy="936104"/>
          </a:xfrm>
        </p:spPr>
        <p:txBody>
          <a:bodyPr>
            <a:noAutofit/>
          </a:bodyPr>
          <a:lstStyle/>
          <a:p>
            <a:r>
              <a:rPr lang="en-GB" sz="3800" dirty="0" smtClean="0"/>
              <a:t>Environmental Monitoring Challenges</a:t>
            </a: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373971"/>
            <a:ext cx="7632848" cy="9361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Space for Smarter Government: Environmental Monitoring</a:t>
            </a:r>
          </a:p>
          <a:p>
            <a:r>
              <a:rPr lang="en-GB" sz="2400" dirty="0" smtClean="0"/>
              <a:t>21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March 2014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58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the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</a:t>
            </a:r>
            <a:r>
              <a:rPr lang="en-GB" dirty="0" smtClean="0"/>
              <a:t>technologies e.g.</a:t>
            </a:r>
            <a:endParaRPr lang="en-GB" dirty="0"/>
          </a:p>
          <a:p>
            <a:pPr lvl="1"/>
            <a:r>
              <a:rPr lang="en-GB" dirty="0" smtClean="0"/>
              <a:t>Environmental DNA</a:t>
            </a:r>
            <a:endParaRPr lang="en-GB" dirty="0"/>
          </a:p>
          <a:p>
            <a:pPr lvl="1"/>
            <a:r>
              <a:rPr lang="en-GB" dirty="0" smtClean="0"/>
              <a:t>New instrumentation</a:t>
            </a:r>
          </a:p>
          <a:p>
            <a:pPr lvl="1"/>
            <a:r>
              <a:rPr lang="en-GB" dirty="0" smtClean="0"/>
              <a:t>Satellite imagery</a:t>
            </a:r>
          </a:p>
          <a:p>
            <a:pPr lvl="1"/>
            <a:r>
              <a:rPr lang="en-GB" dirty="0" smtClean="0"/>
              <a:t>Other satellite applications</a:t>
            </a:r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3" y="4627597"/>
            <a:ext cx="8064895" cy="1646004"/>
            <a:chOff x="323529" y="4627597"/>
            <a:chExt cx="8064895" cy="16460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4655262"/>
              <a:ext cx="2592287" cy="1618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r="2031" b="10751"/>
            <a:stretch/>
          </p:blipFill>
          <p:spPr bwMode="auto">
            <a:xfrm>
              <a:off x="2915817" y="4627597"/>
              <a:ext cx="2448272" cy="1646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"/>
            <a:stretch/>
          </p:blipFill>
          <p:spPr bwMode="auto">
            <a:xfrm>
              <a:off x="5364089" y="4627597"/>
              <a:ext cx="3024335" cy="1646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021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the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4536504" cy="445395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New approaches</a:t>
            </a:r>
          </a:p>
          <a:p>
            <a:pPr lvl="1"/>
            <a:r>
              <a:rPr lang="en-GB" dirty="0" smtClean="0"/>
              <a:t>Rapid increase in the number of citizen science projects</a:t>
            </a:r>
          </a:p>
          <a:p>
            <a:pPr lvl="1"/>
            <a:r>
              <a:rPr lang="en-GB" dirty="0" smtClean="0"/>
              <a:t>Combining approaches e.g. Cropland capture: using citizen scientists </a:t>
            </a:r>
            <a:r>
              <a:rPr lang="en-GB" dirty="0"/>
              <a:t>to </a:t>
            </a:r>
            <a:r>
              <a:rPr lang="en-GB" dirty="0" smtClean="0"/>
              <a:t>look </a:t>
            </a:r>
            <a:r>
              <a:rPr lang="en-GB" dirty="0"/>
              <a:t>at satellite images of the Earth’s surface and note whether they see cropland in the image or not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50" y="1916832"/>
            <a:ext cx="3382963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9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the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4320480" cy="4453955"/>
          </a:xfrm>
        </p:spPr>
        <p:txBody>
          <a:bodyPr/>
          <a:lstStyle/>
          <a:p>
            <a:r>
              <a:rPr lang="en-GB" dirty="0" smtClean="0"/>
              <a:t>Partnerships</a:t>
            </a:r>
          </a:p>
          <a:p>
            <a:pPr lvl="1"/>
            <a:r>
              <a:rPr lang="en-GB" dirty="0"/>
              <a:t>Identifying where there is value working together</a:t>
            </a:r>
          </a:p>
          <a:p>
            <a:pPr lvl="1"/>
            <a:r>
              <a:rPr lang="en-GB" dirty="0" smtClean="0"/>
              <a:t>Making best use of current partnerships</a:t>
            </a:r>
          </a:p>
          <a:p>
            <a:pPr lvl="1"/>
            <a:r>
              <a:rPr lang="en-GB" dirty="0" smtClean="0"/>
              <a:t>Looking to other sectors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21" y="3212976"/>
            <a:ext cx="3832771" cy="22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Objective\Home\habe\swindon-docs\Objects\Logo UKEOF rgb 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75" y="2132856"/>
            <a:ext cx="2219262" cy="7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1988840"/>
            <a:ext cx="3938344" cy="3816424"/>
          </a:xfrm>
          <a:prstGeom prst="rect">
            <a:avLst/>
          </a:prstGeom>
          <a:noFill/>
          <a:ln w="28575">
            <a:solidFill>
              <a:srgbClr val="7F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1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8194" name="Picture 2" descr="C:\Objective\Home\habe\swindon-docs\Objects\Mosaic Image UKE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32" y="1772816"/>
            <a:ext cx="421246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Observations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Vital source of information from global to local scale for:</a:t>
            </a:r>
          </a:p>
          <a:p>
            <a:pPr>
              <a:buFontTx/>
              <a:buChar char="•"/>
            </a:pPr>
            <a:r>
              <a:rPr lang="en-GB" dirty="0"/>
              <a:t>understanding and managing our changing environment </a:t>
            </a:r>
          </a:p>
          <a:p>
            <a:pPr>
              <a:buFontTx/>
              <a:buChar char="•"/>
            </a:pPr>
            <a:r>
              <a:rPr lang="en-GB" dirty="0"/>
              <a:t>guiding current and future policy, science and innovation </a:t>
            </a:r>
          </a:p>
          <a:p>
            <a:pPr>
              <a:buFontTx/>
              <a:buChar char="•"/>
            </a:pPr>
            <a:r>
              <a:rPr lang="en-GB" dirty="0"/>
              <a:t>economic benefit and quality of life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2" y="2060848"/>
            <a:ext cx="3570217" cy="372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UKEOF Observation Catalogue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3816424" cy="43204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Online searchable database</a:t>
            </a:r>
          </a:p>
          <a:p>
            <a:r>
              <a:rPr lang="en-GB" sz="2800" dirty="0" smtClean="0"/>
              <a:t>Holds information on </a:t>
            </a:r>
            <a:r>
              <a:rPr lang="en-GB" sz="2800" dirty="0" smtClean="0">
                <a:solidFill>
                  <a:srgbClr val="7FB423"/>
                </a:solidFill>
              </a:rPr>
              <a:t>who</a:t>
            </a:r>
            <a:r>
              <a:rPr lang="en-GB" sz="2800" dirty="0" smtClean="0"/>
              <a:t> is doing </a:t>
            </a:r>
            <a:r>
              <a:rPr lang="en-GB" sz="2800" dirty="0" smtClean="0">
                <a:solidFill>
                  <a:srgbClr val="7FB423"/>
                </a:solidFill>
              </a:rPr>
              <a:t>what</a:t>
            </a:r>
            <a:r>
              <a:rPr lang="en-GB" sz="2800" dirty="0" smtClean="0"/>
              <a:t>, </a:t>
            </a:r>
            <a:r>
              <a:rPr lang="en-GB" sz="2800" dirty="0" smtClean="0">
                <a:solidFill>
                  <a:srgbClr val="7FB423"/>
                </a:solidFill>
              </a:rPr>
              <a:t>where</a:t>
            </a:r>
            <a:r>
              <a:rPr lang="en-GB" sz="2800" dirty="0" smtClean="0"/>
              <a:t> and </a:t>
            </a:r>
            <a:r>
              <a:rPr lang="en-GB" sz="2800" dirty="0" smtClean="0">
                <a:solidFill>
                  <a:srgbClr val="7FB423"/>
                </a:solidFill>
              </a:rPr>
              <a:t>why</a:t>
            </a:r>
            <a:r>
              <a:rPr lang="en-GB" sz="2800" dirty="0" smtClean="0"/>
              <a:t>, of over 1200 activities</a:t>
            </a:r>
          </a:p>
          <a:p>
            <a:r>
              <a:rPr lang="en-GB" sz="2800" dirty="0" smtClean="0"/>
              <a:t>Only UK overview of environmental observations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47033"/>
            <a:ext cx="3384376" cy="2264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384377" cy="216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rved Left Arrow 7"/>
          <p:cNvSpPr/>
          <p:nvPr/>
        </p:nvSpPr>
        <p:spPr>
          <a:xfrm>
            <a:off x="7740353" y="3098912"/>
            <a:ext cx="1215515" cy="1626911"/>
          </a:xfrm>
          <a:prstGeom prst="curvedLeftArrow">
            <a:avLst/>
          </a:prstGeom>
          <a:solidFill>
            <a:srgbClr val="7FB42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949280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FB423"/>
                </a:solidFill>
              </a:rPr>
              <a:t>New catalogue – demo at lunch</a:t>
            </a:r>
            <a:endParaRPr lang="en-GB" dirty="0">
              <a:solidFill>
                <a:srgbClr val="7FB4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being observed?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772816"/>
            <a:ext cx="3600400" cy="4525963"/>
          </a:xfrm>
        </p:spPr>
        <p:txBody>
          <a:bodyPr>
            <a:normAutofit/>
          </a:bodyPr>
          <a:lstStyle/>
          <a:p>
            <a:r>
              <a:rPr lang="en-GB" dirty="0"/>
              <a:t>Nearly half of the observations in the catalogue monitor the biosphere</a:t>
            </a:r>
          </a:p>
          <a:p>
            <a:r>
              <a:rPr lang="en-GB" dirty="0" smtClean="0"/>
              <a:t>Many observations fall under more than one environmental domain</a:t>
            </a:r>
          </a:p>
          <a:p>
            <a:pPr marL="0" indent="0">
              <a:buNone/>
            </a:pPr>
            <a:r>
              <a:rPr lang="en-GB" sz="1800" dirty="0" smtClean="0"/>
              <a:t>NB record may be programme or activity (approximately 20% are programmes 75% activities)</a:t>
            </a:r>
            <a:endParaRPr lang="en-GB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12671" r="22626" b="9199"/>
          <a:stretch/>
        </p:blipFill>
        <p:spPr bwMode="auto">
          <a:xfrm>
            <a:off x="4432448" y="1628800"/>
            <a:ext cx="4498837" cy="44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65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they being observed?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4826" y="1896468"/>
            <a:ext cx="2176204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Many are undertaken for more than one purpose</a:t>
            </a:r>
          </a:p>
          <a:p>
            <a:r>
              <a:rPr lang="en-GB" sz="2400" dirty="0" smtClean="0"/>
              <a:t>But some 200 are only collected for legislative/ statutory reasons</a:t>
            </a:r>
            <a:endParaRPr lang="en-GB" sz="2400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2649582" y="6117308"/>
            <a:ext cx="371367" cy="238878"/>
          </a:xfrm>
          <a:prstGeom prst="rightArrow">
            <a:avLst/>
          </a:prstGeom>
          <a:solidFill>
            <a:srgbClr val="7FB42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6200000">
            <a:off x="1193388" y="6117308"/>
            <a:ext cx="371367" cy="238878"/>
          </a:xfrm>
          <a:prstGeom prst="rightArrow">
            <a:avLst/>
          </a:prstGeom>
          <a:solidFill>
            <a:srgbClr val="7FB42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6200000">
            <a:off x="3425637" y="6117308"/>
            <a:ext cx="371367" cy="238878"/>
          </a:xfrm>
          <a:prstGeom prst="rightArrow">
            <a:avLst/>
          </a:prstGeom>
          <a:solidFill>
            <a:srgbClr val="7FB42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6200000">
            <a:off x="5651008" y="6117308"/>
            <a:ext cx="371367" cy="238878"/>
          </a:xfrm>
          <a:prstGeom prst="rightArrow">
            <a:avLst/>
          </a:prstGeom>
          <a:solidFill>
            <a:srgbClr val="7FB42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8199" r="3697" b="9503"/>
          <a:stretch/>
        </p:blipFill>
        <p:spPr bwMode="auto">
          <a:xfrm>
            <a:off x="179512" y="1821963"/>
            <a:ext cx="6393329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4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making the observations?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5200" y="1791653"/>
            <a:ext cx="4038600" cy="93235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And funding around the same proportion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 t="18151" r="19124" b="11877"/>
          <a:stretch/>
        </p:blipFill>
        <p:spPr bwMode="auto">
          <a:xfrm>
            <a:off x="899592" y="2852936"/>
            <a:ext cx="2736304" cy="321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277497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Lead</a:t>
            </a:r>
          </a:p>
          <a:p>
            <a:r>
              <a:rPr lang="en-GB" b="1" dirty="0" smtClean="0"/>
              <a:t>Organisation</a:t>
            </a:r>
            <a:endParaRPr lang="en-GB" b="1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83568" y="1791653"/>
            <a:ext cx="4038600" cy="129614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public sector is leading on around 50% of the records</a:t>
            </a:r>
            <a:endParaRPr lang="en-GB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21732" r="17247" b="9651"/>
          <a:stretch/>
        </p:blipFill>
        <p:spPr bwMode="auto">
          <a:xfrm>
            <a:off x="4941866" y="2852936"/>
            <a:ext cx="3446558" cy="31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1498" y="277497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Funding Organisation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087050"/>
            <a:ext cx="883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NB record may be programme or activity (approximately 20% are programmes 75% activities)</a:t>
            </a:r>
          </a:p>
        </p:txBody>
      </p:sp>
    </p:spTree>
    <p:extLst>
      <p:ext uri="{BB962C8B-B14F-4D97-AF65-F5344CB8AC3E}">
        <p14:creationId xmlns:p14="http://schemas.microsoft.com/office/powerpoint/2010/main" val="195740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long have observations </a:t>
            </a:r>
            <a:br>
              <a:rPr lang="en-GB" dirty="0" smtClean="0"/>
            </a:br>
            <a:r>
              <a:rPr lang="en-GB" dirty="0" smtClean="0"/>
              <a:t>been running?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1988840"/>
            <a:ext cx="3534544" cy="430993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78 running for over 50 years of which 29 for over 100 years</a:t>
            </a:r>
          </a:p>
          <a:p>
            <a:r>
              <a:rPr lang="en-GB" dirty="0" smtClean="0"/>
              <a:t>Longest running are recording schemes or public engagement type activities</a:t>
            </a:r>
          </a:p>
          <a:p>
            <a:r>
              <a:rPr lang="en-GB" dirty="0" smtClean="0"/>
              <a:t>Not all of the observations are still on-going</a:t>
            </a:r>
          </a:p>
          <a:p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15691" r="6986" b="7960"/>
          <a:stretch/>
        </p:blipFill>
        <p:spPr bwMode="auto">
          <a:xfrm>
            <a:off x="539552" y="2204864"/>
            <a:ext cx="4583430" cy="361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19478" y="341912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No. records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403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 monitoring landscape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16833"/>
            <a:ext cx="8219256" cy="302433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Diverse array of monitoring activities across the environmental domains, some that have been on-going for long periods of time</a:t>
            </a:r>
          </a:p>
          <a:p>
            <a:r>
              <a:rPr lang="en-GB" sz="2800" dirty="0" smtClean="0"/>
              <a:t>Activities serve many purposes</a:t>
            </a:r>
          </a:p>
          <a:p>
            <a:r>
              <a:rPr lang="en-GB" sz="2800" dirty="0" smtClean="0"/>
              <a:t>Large number of organisations involved in both funding and delivering the observations</a:t>
            </a:r>
          </a:p>
          <a:p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4" y="5301208"/>
            <a:ext cx="82788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8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Increased drive for efficiency in evidence </a:t>
            </a:r>
            <a:r>
              <a:rPr lang="en-GB" dirty="0" smtClean="0"/>
              <a:t>gathering, </a:t>
            </a:r>
            <a:r>
              <a:rPr lang="en-GB" dirty="0" smtClean="0">
                <a:solidFill>
                  <a:srgbClr val="7FB423"/>
                </a:solidFill>
              </a:rPr>
              <a:t>but recognising:</a:t>
            </a:r>
            <a:endParaRPr lang="en-GB" dirty="0" smtClean="0"/>
          </a:p>
          <a:p>
            <a:pPr lvl="1"/>
            <a:r>
              <a:rPr lang="en-GB" dirty="0" smtClean="0"/>
              <a:t>Legislative requirements</a:t>
            </a:r>
          </a:p>
          <a:p>
            <a:pPr lvl="1"/>
            <a:r>
              <a:rPr lang="en-GB" dirty="0"/>
              <a:t>Different solutions required for diverse needs</a:t>
            </a:r>
          </a:p>
          <a:p>
            <a:pPr lvl="1"/>
            <a:r>
              <a:rPr lang="en-GB" dirty="0" smtClean="0"/>
              <a:t>Need </a:t>
            </a:r>
            <a:r>
              <a:rPr lang="en-GB" dirty="0" smtClean="0"/>
              <a:t>for compatibility with long term activities</a:t>
            </a:r>
          </a:p>
          <a:p>
            <a:pPr lvl="1"/>
            <a:r>
              <a:rPr lang="en-GB" dirty="0" smtClean="0"/>
              <a:t>Complexity </a:t>
            </a:r>
            <a:r>
              <a:rPr lang="en-GB" dirty="0" smtClean="0"/>
              <a:t>of organisations involved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01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478</Words>
  <Application>Microsoft Office PowerPoint</Application>
  <PresentationFormat>On-screen Show (4:3)</PresentationFormat>
  <Paragraphs>72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Environmental Monitoring Challenges</vt:lpstr>
      <vt:lpstr>Environmental Observations</vt:lpstr>
      <vt:lpstr>UKEOF Observation Catalogue</vt:lpstr>
      <vt:lpstr>What is being observed?</vt:lpstr>
      <vt:lpstr>Why are they being observed?</vt:lpstr>
      <vt:lpstr>Who are making the observations?</vt:lpstr>
      <vt:lpstr>How long have observations  been running?</vt:lpstr>
      <vt:lpstr>Complex monitoring landscape</vt:lpstr>
      <vt:lpstr>The Challenge</vt:lpstr>
      <vt:lpstr>Meeting the challenges</vt:lpstr>
      <vt:lpstr>Meeting the challenges</vt:lpstr>
      <vt:lpstr>Meeting the challenges</vt:lpstr>
      <vt:lpstr>Questions?</vt:lpstr>
    </vt:vector>
  </TitlesOfParts>
  <Company>RCUK SSC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Isaacs, Sophie E.</dc:creator>
  <cp:lastModifiedBy>Beadman, Helen A.</cp:lastModifiedBy>
  <cp:revision>101</cp:revision>
  <cp:lastPrinted>2014-03-20T18:02:57Z</cp:lastPrinted>
  <dcterms:created xsi:type="dcterms:W3CDTF">2013-07-05T09:16:39Z</dcterms:created>
  <dcterms:modified xsi:type="dcterms:W3CDTF">2014-03-20T18:03:52Z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C1253650</vt:lpwstr>
  </property>
  <property fmtid="{D5CDD505-2E9C-101B-9397-08002B2CF9AE}" pid="4" name="Objective-Title">
    <vt:lpwstr>2014 03 21 Environmental Monitoring Challenges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2014-03-03T15:07:00Z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2014-03-18T15:20:12Z</vt:filetime>
  </property>
  <property fmtid="{D5CDD505-2E9C-101B-9397-08002B2CF9AE}" pid="10" name="Objective-ModificationStamp">
    <vt:filetime>2014-03-18T15:20:18Z</vt:filetime>
  </property>
  <property fmtid="{D5CDD505-2E9C-101B-9397-08002B2CF9AE}" pid="11" name="Objective-Owner">
    <vt:lpwstr>Beadman, Helen</vt:lpwstr>
  </property>
  <property fmtid="{D5CDD505-2E9C-101B-9397-08002B2CF9AE}" pid="12" name="Objective-Path">
    <vt:lpwstr>Objective Global Folder:JRC Fileplan:NERC: NEW FILEPLAN:COMMUNICATION, ENGAGEMENT AND KNOWLEDGE EXCHANGE:STAKEHOLDER LIAISON:UK-EOF: Communications: Presentations:</vt:lpwstr>
  </property>
  <property fmtid="{D5CDD505-2E9C-101B-9397-08002B2CF9AE}" pid="13" name="Objective-Parent">
    <vt:lpwstr>UK-EOF: Communications: Presentations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7.0</vt:lpwstr>
  </property>
  <property fmtid="{D5CDD505-2E9C-101B-9397-08002B2CF9AE}" pid="16" name="Objective-VersionNumber">
    <vt:i4>8</vt:i4>
  </property>
  <property fmtid="{D5CDD505-2E9C-101B-9397-08002B2CF9AE}" pid="17" name="Objective-VersionComment">
    <vt:lpwstr>
    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>
    </vt:lpwstr>
  </property>
  <property fmtid="{D5CDD505-2E9C-101B-9397-08002B2CF9AE}" pid="21" name="Objective-Tag [system]">
    <vt:lpwstr>
    </vt:lpwstr>
  </property>
  <property fmtid="{D5CDD505-2E9C-101B-9397-08002B2CF9AE}" pid="22" name="Objective-Created by (external) [system]">
    <vt:lpwstr>
    </vt:lpwstr>
  </property>
  <property fmtid="{D5CDD505-2E9C-101B-9397-08002B2CF9AE}" pid="23" name="Objective-Author's organisation [system]">
    <vt:lpwstr>
    </vt:lpwstr>
  </property>
  <property fmtid="{D5CDD505-2E9C-101B-9397-08002B2CF9AE}" pid="24" name="Objective-Research Council Publisher [system]">
    <vt:lpwstr>
    </vt:lpwstr>
  </property>
  <property fmtid="{D5CDD505-2E9C-101B-9397-08002B2CF9AE}" pid="25" name="Objective-Generated by [system]">
    <vt:lpwstr>
    </vt:lpwstr>
  </property>
  <property fmtid="{D5CDD505-2E9C-101B-9397-08002B2CF9AE}" pid="26" name="Objective-Date of Issue [system]">
    <vt:lpwstr>
    </vt:lpwstr>
  </property>
</Properties>
</file>